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8" r:id="rId3"/>
    <p:sldId id="287" r:id="rId4"/>
    <p:sldId id="264" r:id="rId5"/>
    <p:sldId id="265" r:id="rId6"/>
    <p:sldId id="266" r:id="rId7"/>
    <p:sldId id="267" r:id="rId8"/>
    <p:sldId id="258" r:id="rId9"/>
    <p:sldId id="268" r:id="rId10"/>
    <p:sldId id="270" r:id="rId11"/>
    <p:sldId id="271" r:id="rId12"/>
    <p:sldId id="272" r:id="rId13"/>
    <p:sldId id="259" r:id="rId14"/>
    <p:sldId id="274" r:id="rId15"/>
    <p:sldId id="275" r:id="rId16"/>
    <p:sldId id="276" r:id="rId17"/>
    <p:sldId id="277" r:id="rId18"/>
    <p:sldId id="260" r:id="rId19"/>
    <p:sldId id="261" r:id="rId20"/>
    <p:sldId id="278" r:id="rId21"/>
    <p:sldId id="262" r:id="rId22"/>
    <p:sldId id="282" r:id="rId23"/>
    <p:sldId id="280" r:id="rId24"/>
    <p:sldId id="281" r:id="rId25"/>
    <p:sldId id="283" r:id="rId26"/>
    <p:sldId id="284" r:id="rId27"/>
    <p:sldId id="263" r:id="rId28"/>
    <p:sldId id="285" r:id="rId29"/>
    <p:sldId id="286" r:id="rId30"/>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945" autoAdjust="0"/>
  </p:normalViewPr>
  <p:slideViewPr>
    <p:cSldViewPr>
      <p:cViewPr varScale="1">
        <p:scale>
          <a:sx n="159" d="100"/>
          <a:sy n="159" d="100"/>
        </p:scale>
        <p:origin x="-220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85075229-BA9F-4D95-8655-4C910519E617}" type="datetimeFigureOut">
              <a:rPr lang="it-IT" smtClean="0"/>
              <a:pPr/>
              <a:t>29/11/16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D11F50E-F9D6-436C-8657-2324732A5C5C}"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5075229-BA9F-4D95-8655-4C910519E617}" type="datetimeFigureOut">
              <a:rPr lang="it-IT" smtClean="0"/>
              <a:pPr/>
              <a:t>29/11/16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D11F50E-F9D6-436C-8657-2324732A5C5C}"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5075229-BA9F-4D95-8655-4C910519E617}" type="datetimeFigureOut">
              <a:rPr lang="it-IT" smtClean="0"/>
              <a:pPr/>
              <a:t>29/11/16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D11F50E-F9D6-436C-8657-2324732A5C5C}"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5075229-BA9F-4D95-8655-4C910519E617}" type="datetimeFigureOut">
              <a:rPr lang="it-IT" smtClean="0"/>
              <a:pPr/>
              <a:t>29/11/16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D11F50E-F9D6-436C-8657-2324732A5C5C}"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85075229-BA9F-4D95-8655-4C910519E617}" type="datetimeFigureOut">
              <a:rPr lang="it-IT" smtClean="0"/>
              <a:pPr/>
              <a:t>29/11/16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D11F50E-F9D6-436C-8657-2324732A5C5C}"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85075229-BA9F-4D95-8655-4C910519E617}" type="datetimeFigureOut">
              <a:rPr lang="it-IT" smtClean="0"/>
              <a:pPr/>
              <a:t>29/11/16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7D11F50E-F9D6-436C-8657-2324732A5C5C}"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85075229-BA9F-4D95-8655-4C910519E617}" type="datetimeFigureOut">
              <a:rPr lang="it-IT" smtClean="0"/>
              <a:pPr/>
              <a:t>29/11/16</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7D11F50E-F9D6-436C-8657-2324732A5C5C}"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85075229-BA9F-4D95-8655-4C910519E617}" type="datetimeFigureOut">
              <a:rPr lang="it-IT" smtClean="0"/>
              <a:pPr/>
              <a:t>29/11/16</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7D11F50E-F9D6-436C-8657-2324732A5C5C}"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85075229-BA9F-4D95-8655-4C910519E617}" type="datetimeFigureOut">
              <a:rPr lang="it-IT" smtClean="0"/>
              <a:pPr/>
              <a:t>29/11/16</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7D11F50E-F9D6-436C-8657-2324732A5C5C}"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5075229-BA9F-4D95-8655-4C910519E617}" type="datetimeFigureOut">
              <a:rPr lang="it-IT" smtClean="0"/>
              <a:pPr/>
              <a:t>29/11/16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7D11F50E-F9D6-436C-8657-2324732A5C5C}"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5075229-BA9F-4D95-8655-4C910519E617}" type="datetimeFigureOut">
              <a:rPr lang="it-IT" smtClean="0"/>
              <a:pPr/>
              <a:t>29/11/16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7D11F50E-F9D6-436C-8657-2324732A5C5C}"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075229-BA9F-4D95-8655-4C910519E617}" type="datetimeFigureOut">
              <a:rPr lang="it-IT" smtClean="0"/>
              <a:pPr/>
              <a:t>29/11/16</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11F50E-F9D6-436C-8657-2324732A5C5C}" type="slidenum">
              <a:rPr lang="it-IT" smtClean="0"/>
              <a:pPr/>
              <a:t>‹n.›</a:t>
            </a:fld>
            <a:endParaRPr lang="it-IT"/>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eg"/><Relationship Id="rId3"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jpeg"/><Relationship Id="rId3" Type="http://schemas.openxmlformats.org/officeDocument/2006/relationships/image" Target="../media/image1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eg"/><Relationship Id="rId3" Type="http://schemas.openxmlformats.org/officeDocument/2006/relationships/image" Target="../media/image14.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jpeg"/><Relationship Id="rId5" Type="http://schemas.openxmlformats.org/officeDocument/2006/relationships/image" Target="../media/image18.jpeg"/><Relationship Id="rId6" Type="http://schemas.openxmlformats.org/officeDocument/2006/relationships/image" Target="../media/image19.jpeg"/><Relationship Id="rId1" Type="http://schemas.openxmlformats.org/officeDocument/2006/relationships/slideLayout" Target="../slideLayouts/slideLayout7.xml"/><Relationship Id="rId2" Type="http://schemas.openxmlformats.org/officeDocument/2006/relationships/image" Target="../media/image1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jpeg"/><Relationship Id="rId3" Type="http://schemas.openxmlformats.org/officeDocument/2006/relationships/image" Target="../media/image2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4.jpeg"/><Relationship Id="rId5" Type="http://schemas.openxmlformats.org/officeDocument/2006/relationships/image" Target="../media/image25.jpeg"/><Relationship Id="rId1" Type="http://schemas.openxmlformats.org/officeDocument/2006/relationships/slideLayout" Target="../slideLayouts/slideLayout7.xml"/><Relationship Id="rId2" Type="http://schemas.openxmlformats.org/officeDocument/2006/relationships/image" Target="../media/image2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png"/><Relationship Id="rId3" Type="http://schemas.openxmlformats.org/officeDocument/2006/relationships/image" Target="../media/image27.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jpeg"/><Relationship Id="rId5" Type="http://schemas.openxmlformats.org/officeDocument/2006/relationships/image" Target="../media/image31.jpeg"/><Relationship Id="rId1" Type="http://schemas.openxmlformats.org/officeDocument/2006/relationships/slideLayout" Target="../slideLayouts/slideLayout7.xml"/><Relationship Id="rId2" Type="http://schemas.openxmlformats.org/officeDocument/2006/relationships/image" Target="../media/image28.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 Id="rId3"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eg"/><Relationship Id="rId3"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42910" y="4643446"/>
            <a:ext cx="7772400" cy="1470025"/>
          </a:xfrm>
        </p:spPr>
        <p:txBody>
          <a:bodyPr/>
          <a:lstStyle/>
          <a:p>
            <a:r>
              <a:rPr lang="it-IT" dirty="0" smtClean="0"/>
              <a:t>I VIZI</a:t>
            </a:r>
            <a:endParaRPr lang="it-IT" dirty="0"/>
          </a:p>
        </p:txBody>
      </p:sp>
      <p:pic>
        <p:nvPicPr>
          <p:cNvPr id="8194" name="Picture 2" descr="http://wondir.it/wp-content/uploads/2013/04/vizi2.jpg"/>
          <p:cNvPicPr>
            <a:picLocks noChangeAspect="1" noChangeArrowheads="1"/>
          </p:cNvPicPr>
          <p:nvPr/>
        </p:nvPicPr>
        <p:blipFill>
          <a:blip r:embed="rId2" cstate="print"/>
          <a:srcRect/>
          <a:stretch>
            <a:fillRect/>
          </a:stretch>
        </p:blipFill>
        <p:spPr bwMode="auto">
          <a:xfrm>
            <a:off x="1071538" y="571480"/>
            <a:ext cx="6929486" cy="4222064"/>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500034" y="1357298"/>
            <a:ext cx="3786214" cy="45005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err="1" smtClean="0"/>
              <a:t>L’avarizia</a:t>
            </a:r>
            <a:r>
              <a:rPr lang="en-US" sz="1600" dirty="0" smtClean="0"/>
              <a:t> è lo </a:t>
            </a:r>
            <a:r>
              <a:rPr lang="en-US" sz="1600" dirty="0" err="1" smtClean="0"/>
              <a:t>smodato</a:t>
            </a:r>
            <a:r>
              <a:rPr lang="en-US" sz="1600" dirty="0" smtClean="0"/>
              <a:t> </a:t>
            </a:r>
            <a:r>
              <a:rPr lang="en-US" sz="1600" dirty="0" err="1" smtClean="0"/>
              <a:t>desiderio</a:t>
            </a:r>
            <a:r>
              <a:rPr lang="en-US" sz="1600" dirty="0" smtClean="0"/>
              <a:t> </a:t>
            </a:r>
            <a:r>
              <a:rPr lang="en-US" sz="1600" dirty="0" err="1" smtClean="0"/>
              <a:t>di</a:t>
            </a:r>
            <a:r>
              <a:rPr lang="en-US" sz="1600" dirty="0" smtClean="0"/>
              <a:t> </a:t>
            </a:r>
            <a:r>
              <a:rPr lang="en-US" sz="1600" dirty="0" err="1" smtClean="0"/>
              <a:t>ricchezza</a:t>
            </a:r>
            <a:r>
              <a:rPr lang="en-US" sz="1600" dirty="0" smtClean="0"/>
              <a:t> e </a:t>
            </a:r>
            <a:r>
              <a:rPr lang="en-US" sz="1600" dirty="0" err="1" smtClean="0"/>
              <a:t>di</a:t>
            </a:r>
            <a:r>
              <a:rPr lang="en-US" sz="1600" dirty="0" smtClean="0"/>
              <a:t> </a:t>
            </a:r>
            <a:r>
              <a:rPr lang="en-US" sz="1600" dirty="0" err="1" smtClean="0"/>
              <a:t>beni</a:t>
            </a:r>
            <a:r>
              <a:rPr lang="en-US" sz="1600" dirty="0" smtClean="0"/>
              <a:t> </a:t>
            </a:r>
            <a:r>
              <a:rPr lang="en-US" sz="1600" dirty="0" err="1" smtClean="0"/>
              <a:t>materiali</a:t>
            </a:r>
            <a:r>
              <a:rPr lang="en-US" sz="1600" dirty="0" smtClean="0"/>
              <a:t>.</a:t>
            </a:r>
          </a:p>
          <a:p>
            <a:r>
              <a:rPr lang="en-US" sz="1600" dirty="0" smtClean="0"/>
              <a:t> </a:t>
            </a:r>
            <a:r>
              <a:rPr lang="en-US" sz="1600" dirty="0" err="1" smtClean="0"/>
              <a:t>Perciò</a:t>
            </a:r>
            <a:r>
              <a:rPr lang="en-US" sz="1600" dirty="0" smtClean="0"/>
              <a:t> </a:t>
            </a:r>
            <a:r>
              <a:rPr lang="en-US" sz="1600" dirty="0" err="1" smtClean="0"/>
              <a:t>attaccamento</a:t>
            </a:r>
            <a:r>
              <a:rPr lang="en-US" sz="1600" dirty="0" smtClean="0"/>
              <a:t> al </a:t>
            </a:r>
            <a:r>
              <a:rPr lang="en-US" sz="1600" dirty="0" err="1" smtClean="0"/>
              <a:t>denaro</a:t>
            </a:r>
            <a:r>
              <a:rPr lang="en-US" sz="1600" dirty="0" smtClean="0"/>
              <a:t>, </a:t>
            </a:r>
            <a:r>
              <a:rPr lang="en-US" sz="1600" dirty="0" err="1" smtClean="0"/>
              <a:t>scarsa</a:t>
            </a:r>
            <a:r>
              <a:rPr lang="en-US" sz="1600" dirty="0" smtClean="0"/>
              <a:t> </a:t>
            </a:r>
            <a:r>
              <a:rPr lang="en-US" sz="1600" dirty="0" err="1" smtClean="0"/>
              <a:t>disponibilità</a:t>
            </a:r>
            <a:r>
              <a:rPr lang="en-US" sz="1600" dirty="0" smtClean="0"/>
              <a:t> a </a:t>
            </a:r>
            <a:r>
              <a:rPr lang="en-US" sz="1600" dirty="0" err="1" smtClean="0"/>
              <a:t>spendere</a:t>
            </a:r>
            <a:r>
              <a:rPr lang="en-US" sz="1600" dirty="0" smtClean="0"/>
              <a:t> e a </a:t>
            </a:r>
            <a:r>
              <a:rPr lang="en-US" sz="1600" dirty="0" err="1" smtClean="0"/>
              <a:t>donare</a:t>
            </a:r>
            <a:r>
              <a:rPr lang="en-US" sz="1600" dirty="0" smtClean="0"/>
              <a:t>, </a:t>
            </a:r>
            <a:r>
              <a:rPr lang="en-US" sz="1600" dirty="0" err="1" smtClean="0"/>
              <a:t>inestinguibile</a:t>
            </a:r>
            <a:r>
              <a:rPr lang="en-US" sz="1600" dirty="0" smtClean="0"/>
              <a:t> </a:t>
            </a:r>
            <a:r>
              <a:rPr lang="en-US" sz="1600" dirty="0" err="1" smtClean="0"/>
              <a:t>brama</a:t>
            </a:r>
            <a:r>
              <a:rPr lang="en-US" sz="1600" dirty="0" smtClean="0"/>
              <a:t> </a:t>
            </a:r>
            <a:r>
              <a:rPr lang="en-US" sz="1600" dirty="0" err="1" smtClean="0"/>
              <a:t>di</a:t>
            </a:r>
            <a:r>
              <a:rPr lang="en-US" sz="1600" dirty="0" smtClean="0"/>
              <a:t> </a:t>
            </a:r>
            <a:r>
              <a:rPr lang="en-US" sz="1600" dirty="0" err="1" smtClean="0"/>
              <a:t>accumulare</a:t>
            </a:r>
            <a:r>
              <a:rPr lang="en-US" sz="1600" dirty="0" smtClean="0"/>
              <a:t> </a:t>
            </a:r>
            <a:r>
              <a:rPr lang="en-US" dirty="0" err="1" smtClean="0"/>
              <a:t>ricchezza</a:t>
            </a:r>
            <a:r>
              <a:rPr lang="en-US" sz="1600" dirty="0" smtClean="0"/>
              <a:t>. </a:t>
            </a:r>
            <a:r>
              <a:rPr lang="en-US" sz="1600" dirty="0" err="1" smtClean="0"/>
              <a:t>Quest’ultime</a:t>
            </a:r>
            <a:r>
              <a:rPr lang="en-US" sz="1600" dirty="0" smtClean="0"/>
              <a:t> </a:t>
            </a:r>
            <a:r>
              <a:rPr lang="en-US" sz="1600" dirty="0" err="1" smtClean="0"/>
              <a:t>sono</a:t>
            </a:r>
            <a:r>
              <a:rPr lang="en-US" sz="1600" dirty="0" smtClean="0"/>
              <a:t> </a:t>
            </a:r>
            <a:r>
              <a:rPr lang="en-US" sz="1600" dirty="0" err="1" smtClean="0"/>
              <a:t>diventate</a:t>
            </a:r>
            <a:r>
              <a:rPr lang="en-US" sz="1600" dirty="0" smtClean="0"/>
              <a:t> per </a:t>
            </a:r>
            <a:r>
              <a:rPr lang="en-US" sz="1600" dirty="0" err="1" smtClean="0"/>
              <a:t>lui</a:t>
            </a:r>
            <a:r>
              <a:rPr lang="en-US" sz="1600" dirty="0" smtClean="0"/>
              <a:t> la </a:t>
            </a:r>
            <a:r>
              <a:rPr lang="en-US" sz="1600" dirty="0" err="1" smtClean="0"/>
              <a:t>sua</a:t>
            </a:r>
            <a:r>
              <a:rPr lang="en-US" sz="1600" dirty="0" smtClean="0"/>
              <a:t> </a:t>
            </a:r>
            <a:r>
              <a:rPr lang="en-US" sz="1600" dirty="0" err="1" smtClean="0"/>
              <a:t>sicurezza</a:t>
            </a:r>
            <a:r>
              <a:rPr lang="en-US" sz="1600" dirty="0" smtClean="0"/>
              <a:t>, la </a:t>
            </a:r>
            <a:r>
              <a:rPr lang="en-US" sz="1600" dirty="0" err="1" smtClean="0"/>
              <a:t>sua</a:t>
            </a:r>
            <a:r>
              <a:rPr lang="en-US" sz="1600" dirty="0" smtClean="0"/>
              <a:t> </a:t>
            </a:r>
            <a:r>
              <a:rPr lang="en-US" sz="1600" dirty="0" err="1" smtClean="0"/>
              <a:t>gioia</a:t>
            </a:r>
            <a:r>
              <a:rPr lang="en-US" sz="1600" dirty="0" smtClean="0"/>
              <a:t>, </a:t>
            </a:r>
            <a:r>
              <a:rPr lang="en-US" sz="1600" dirty="0" err="1" smtClean="0"/>
              <a:t>il</a:t>
            </a:r>
            <a:r>
              <a:rPr lang="en-US" sz="1600" dirty="0" smtClean="0"/>
              <a:t> </a:t>
            </a:r>
            <a:r>
              <a:rPr lang="en-US" sz="1600" dirty="0" err="1" smtClean="0"/>
              <a:t>suo</a:t>
            </a:r>
            <a:r>
              <a:rPr lang="en-US" sz="1600" dirty="0" smtClean="0"/>
              <a:t> </a:t>
            </a:r>
            <a:r>
              <a:rPr lang="en-US" sz="1600" dirty="0" err="1" smtClean="0"/>
              <a:t>Dio</a:t>
            </a:r>
            <a:r>
              <a:rPr lang="en-US" sz="1600" dirty="0" smtClean="0"/>
              <a:t>. </a:t>
            </a:r>
          </a:p>
          <a:p>
            <a:r>
              <a:rPr lang="en-US" sz="1600" dirty="0" smtClean="0"/>
              <a:t>Il </a:t>
            </a:r>
            <a:r>
              <a:rPr lang="en-US" sz="1600" dirty="0" err="1" smtClean="0"/>
              <a:t>peccato</a:t>
            </a:r>
            <a:r>
              <a:rPr lang="en-US" sz="1600" dirty="0" smtClean="0"/>
              <a:t> non </a:t>
            </a:r>
            <a:r>
              <a:rPr lang="en-US" sz="1600" dirty="0" err="1" smtClean="0"/>
              <a:t>consiste</a:t>
            </a:r>
            <a:r>
              <a:rPr lang="en-US" sz="1600" dirty="0" smtClean="0"/>
              <a:t> </a:t>
            </a:r>
            <a:r>
              <a:rPr lang="en-US" sz="1600" dirty="0" err="1" smtClean="0"/>
              <a:t>nel</a:t>
            </a:r>
            <a:r>
              <a:rPr lang="en-US" sz="1600" dirty="0" smtClean="0"/>
              <a:t> </a:t>
            </a:r>
            <a:r>
              <a:rPr lang="en-US" sz="1600" dirty="0" err="1" smtClean="0"/>
              <a:t>possesso</a:t>
            </a:r>
            <a:r>
              <a:rPr lang="en-US" sz="1600" dirty="0" smtClean="0"/>
              <a:t> </a:t>
            </a:r>
            <a:r>
              <a:rPr lang="en-US" sz="1600" dirty="0" err="1" smtClean="0"/>
              <a:t>dei</a:t>
            </a:r>
            <a:r>
              <a:rPr lang="en-US" sz="1600" dirty="0" smtClean="0"/>
              <a:t> </a:t>
            </a:r>
            <a:r>
              <a:rPr lang="en-US" sz="1600" dirty="0" err="1" smtClean="0"/>
              <a:t>beni</a:t>
            </a:r>
            <a:r>
              <a:rPr lang="en-US" sz="1600" dirty="0" smtClean="0"/>
              <a:t> ma </a:t>
            </a:r>
            <a:r>
              <a:rPr lang="en-US" sz="1600" dirty="0" err="1" smtClean="0"/>
              <a:t>il</a:t>
            </a:r>
            <a:r>
              <a:rPr lang="en-US" sz="1600" dirty="0" smtClean="0"/>
              <a:t> </a:t>
            </a:r>
            <a:r>
              <a:rPr lang="en-US" sz="1600" dirty="0" err="1" smtClean="0"/>
              <a:t>vizio</a:t>
            </a:r>
            <a:r>
              <a:rPr lang="en-US" sz="1600" dirty="0" smtClean="0"/>
              <a:t> </a:t>
            </a:r>
            <a:r>
              <a:rPr lang="en-US" sz="1600" dirty="0" err="1" smtClean="0"/>
              <a:t>dilaga</a:t>
            </a:r>
            <a:r>
              <a:rPr lang="en-US" sz="1600" dirty="0" smtClean="0"/>
              <a:t> </a:t>
            </a:r>
            <a:r>
              <a:rPr lang="en-US" sz="1600" dirty="0" err="1" smtClean="0"/>
              <a:t>quando</a:t>
            </a:r>
            <a:r>
              <a:rPr lang="en-US" sz="1600" dirty="0" smtClean="0"/>
              <a:t> </a:t>
            </a:r>
            <a:r>
              <a:rPr lang="en-US" sz="1600" dirty="0" err="1" smtClean="0"/>
              <a:t>sono</a:t>
            </a:r>
            <a:r>
              <a:rPr lang="en-US" sz="1600" dirty="0" smtClean="0"/>
              <a:t> </a:t>
            </a:r>
            <a:r>
              <a:rPr lang="en-US" sz="1600" dirty="0" err="1" smtClean="0"/>
              <a:t>i</a:t>
            </a:r>
            <a:r>
              <a:rPr lang="en-US" sz="1600" dirty="0" smtClean="0"/>
              <a:t> </a:t>
            </a:r>
            <a:r>
              <a:rPr lang="en-US" sz="1600" dirty="0" err="1" smtClean="0"/>
              <a:t>beni</a:t>
            </a:r>
            <a:r>
              <a:rPr lang="en-US" sz="1600" dirty="0" smtClean="0"/>
              <a:t> a </a:t>
            </a:r>
            <a:r>
              <a:rPr lang="en-US" sz="1600" dirty="0" err="1" smtClean="0"/>
              <a:t>possedere</a:t>
            </a:r>
            <a:r>
              <a:rPr lang="en-US" sz="1600" dirty="0" smtClean="0"/>
              <a:t> </a:t>
            </a:r>
            <a:r>
              <a:rPr lang="en-US" sz="1600" dirty="0" err="1" smtClean="0"/>
              <a:t>l’uomo</a:t>
            </a:r>
            <a:r>
              <a:rPr lang="en-US" sz="1600" dirty="0" smtClean="0"/>
              <a:t>, e </a:t>
            </a:r>
            <a:r>
              <a:rPr lang="en-US" sz="1600" dirty="0" err="1" smtClean="0"/>
              <a:t>l’uomo</a:t>
            </a:r>
            <a:r>
              <a:rPr lang="en-US" sz="1600" dirty="0" smtClean="0"/>
              <a:t> ne </a:t>
            </a:r>
            <a:r>
              <a:rPr lang="en-US" sz="1600" dirty="0" err="1" smtClean="0"/>
              <a:t>fa</a:t>
            </a:r>
            <a:r>
              <a:rPr lang="en-US" sz="1600" dirty="0" smtClean="0"/>
              <a:t> un </a:t>
            </a:r>
            <a:r>
              <a:rPr lang="en-US" sz="1600" dirty="0" err="1" smtClean="0"/>
              <a:t>uso</a:t>
            </a:r>
            <a:r>
              <a:rPr lang="en-US" sz="1600" dirty="0" smtClean="0"/>
              <a:t> </a:t>
            </a:r>
            <a:r>
              <a:rPr lang="en-US" sz="1600" dirty="0" err="1" smtClean="0"/>
              <a:t>cattivo</a:t>
            </a:r>
            <a:r>
              <a:rPr lang="en-US" sz="1600" dirty="0" smtClean="0"/>
              <a:t>. </a:t>
            </a:r>
            <a:r>
              <a:rPr lang="en-US" sz="1600" dirty="0" err="1" smtClean="0"/>
              <a:t>L’avarizia</a:t>
            </a:r>
            <a:r>
              <a:rPr lang="en-US" sz="1600" dirty="0" smtClean="0"/>
              <a:t> produce </a:t>
            </a:r>
            <a:r>
              <a:rPr lang="en-US" sz="1600" dirty="0" err="1" smtClean="0"/>
              <a:t>effetti</a:t>
            </a:r>
            <a:r>
              <a:rPr lang="en-US" sz="1600" dirty="0" smtClean="0"/>
              <a:t> </a:t>
            </a:r>
            <a:r>
              <a:rPr lang="en-US" sz="1600" dirty="0" err="1" smtClean="0"/>
              <a:t>disastrosi</a:t>
            </a:r>
            <a:r>
              <a:rPr lang="en-US" sz="1600" dirty="0" smtClean="0"/>
              <a:t>: </a:t>
            </a:r>
            <a:r>
              <a:rPr lang="en-US" sz="1600" dirty="0" err="1" smtClean="0"/>
              <a:t>insensibilità</a:t>
            </a:r>
            <a:r>
              <a:rPr lang="en-US" sz="1600" dirty="0" smtClean="0"/>
              <a:t> del </a:t>
            </a:r>
            <a:r>
              <a:rPr lang="en-US" sz="1600" dirty="0" err="1" smtClean="0"/>
              <a:t>cuore</a:t>
            </a:r>
            <a:r>
              <a:rPr lang="en-US" sz="1600" dirty="0" smtClean="0"/>
              <a:t>, </a:t>
            </a:r>
            <a:r>
              <a:rPr lang="en-US" sz="1600" dirty="0" err="1" smtClean="0"/>
              <a:t>inquietudine</a:t>
            </a:r>
            <a:r>
              <a:rPr lang="en-US" sz="1600" dirty="0" smtClean="0"/>
              <a:t>, </a:t>
            </a:r>
            <a:r>
              <a:rPr lang="en-US" sz="1600" dirty="0" err="1" smtClean="0"/>
              <a:t>violenza</a:t>
            </a:r>
            <a:r>
              <a:rPr lang="en-US" sz="1600" dirty="0" smtClean="0"/>
              <a:t> </a:t>
            </a:r>
            <a:r>
              <a:rPr lang="en-US" sz="1600" dirty="0" err="1" smtClean="0"/>
              <a:t>nell’appropriazione</a:t>
            </a:r>
            <a:r>
              <a:rPr lang="en-US" sz="1600" dirty="0" smtClean="0"/>
              <a:t>. </a:t>
            </a:r>
            <a:endParaRPr lang="it-IT" sz="1600" dirty="0" smtClean="0"/>
          </a:p>
          <a:p>
            <a:r>
              <a:rPr lang="en-US" sz="1600" b="1" dirty="0" smtClean="0"/>
              <a:t> </a:t>
            </a:r>
            <a:endParaRPr lang="it-IT" sz="1600" dirty="0" smtClean="0"/>
          </a:p>
        </p:txBody>
      </p:sp>
      <p:sp>
        <p:nvSpPr>
          <p:cNvPr id="3" name="Rettangolo arrotondato 2"/>
          <p:cNvSpPr/>
          <p:nvPr/>
        </p:nvSpPr>
        <p:spPr>
          <a:xfrm>
            <a:off x="4929190" y="1643050"/>
            <a:ext cx="3571900" cy="41434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La </a:t>
            </a:r>
            <a:r>
              <a:rPr lang="en-US" dirty="0" err="1" smtClean="0"/>
              <a:t>Parola</a:t>
            </a:r>
            <a:r>
              <a:rPr lang="en-US" dirty="0" smtClean="0"/>
              <a:t> </a:t>
            </a:r>
            <a:r>
              <a:rPr lang="en-US" dirty="0" err="1" smtClean="0"/>
              <a:t>di</a:t>
            </a:r>
            <a:r>
              <a:rPr lang="en-US" dirty="0" smtClean="0"/>
              <a:t> </a:t>
            </a:r>
            <a:r>
              <a:rPr lang="en-US" dirty="0" err="1" smtClean="0"/>
              <a:t>Dio</a:t>
            </a:r>
            <a:r>
              <a:rPr lang="en-US" dirty="0" smtClean="0"/>
              <a:t> è </a:t>
            </a:r>
            <a:r>
              <a:rPr lang="en-US" dirty="0" err="1" smtClean="0"/>
              <a:t>severa</a:t>
            </a:r>
            <a:r>
              <a:rPr lang="en-US" dirty="0" smtClean="0"/>
              <a:t> con </a:t>
            </a:r>
            <a:r>
              <a:rPr lang="en-US" dirty="0" err="1" smtClean="0"/>
              <a:t>l’avaro</a:t>
            </a:r>
            <a:r>
              <a:rPr lang="en-US" dirty="0" smtClean="0"/>
              <a:t>. Dice </a:t>
            </a:r>
            <a:r>
              <a:rPr lang="en-US" dirty="0" err="1" smtClean="0"/>
              <a:t>Gesù</a:t>
            </a:r>
            <a:r>
              <a:rPr lang="en-US" dirty="0" smtClean="0"/>
              <a:t>: “Non </a:t>
            </a:r>
            <a:r>
              <a:rPr lang="en-US" dirty="0" err="1" smtClean="0"/>
              <a:t>potete</a:t>
            </a:r>
            <a:r>
              <a:rPr lang="en-US" dirty="0" smtClean="0"/>
              <a:t> </a:t>
            </a:r>
            <a:r>
              <a:rPr lang="en-US" dirty="0" err="1" smtClean="0"/>
              <a:t>servire</a:t>
            </a:r>
            <a:r>
              <a:rPr lang="en-US" dirty="0" smtClean="0"/>
              <a:t> </a:t>
            </a:r>
            <a:r>
              <a:rPr lang="en-US" dirty="0" err="1" smtClean="0"/>
              <a:t>Dio</a:t>
            </a:r>
            <a:r>
              <a:rPr lang="en-US" dirty="0" smtClean="0"/>
              <a:t> e la </a:t>
            </a:r>
            <a:r>
              <a:rPr lang="en-US" dirty="0" err="1" smtClean="0"/>
              <a:t>ricchezza</a:t>
            </a:r>
            <a:r>
              <a:rPr lang="en-US" dirty="0" smtClean="0"/>
              <a:t>” (Mt 6,24). Il </a:t>
            </a:r>
            <a:r>
              <a:rPr lang="en-US" dirty="0" err="1" smtClean="0"/>
              <a:t>denaro</a:t>
            </a:r>
            <a:r>
              <a:rPr lang="en-US" dirty="0" smtClean="0"/>
              <a:t> </a:t>
            </a:r>
            <a:r>
              <a:rPr lang="en-US" dirty="0" err="1" smtClean="0"/>
              <a:t>sfida</a:t>
            </a:r>
            <a:r>
              <a:rPr lang="en-US" dirty="0" smtClean="0"/>
              <a:t> </a:t>
            </a:r>
            <a:r>
              <a:rPr lang="en-US" dirty="0" err="1" smtClean="0"/>
              <a:t>Dio</a:t>
            </a:r>
            <a:r>
              <a:rPr lang="en-US" dirty="0" smtClean="0"/>
              <a:t>, </a:t>
            </a:r>
            <a:r>
              <a:rPr lang="en-US" dirty="0" err="1" smtClean="0"/>
              <a:t>perché</a:t>
            </a:r>
            <a:r>
              <a:rPr lang="en-US" dirty="0" smtClean="0"/>
              <a:t> </a:t>
            </a:r>
            <a:r>
              <a:rPr lang="en-US" dirty="0" err="1" smtClean="0"/>
              <a:t>si</a:t>
            </a:r>
            <a:r>
              <a:rPr lang="en-US" dirty="0" smtClean="0"/>
              <a:t> </a:t>
            </a:r>
            <a:r>
              <a:rPr lang="en-US" dirty="0" err="1" smtClean="0"/>
              <a:t>fa</a:t>
            </a:r>
            <a:r>
              <a:rPr lang="en-US" dirty="0" smtClean="0"/>
              <a:t> </a:t>
            </a:r>
            <a:r>
              <a:rPr lang="en-US" dirty="0" err="1" smtClean="0"/>
              <a:t>Dio</a:t>
            </a:r>
            <a:r>
              <a:rPr lang="en-US" dirty="0" smtClean="0"/>
              <a:t>. E </a:t>
            </a:r>
            <a:r>
              <a:rPr lang="en-US" dirty="0" err="1" smtClean="0"/>
              <a:t>il</a:t>
            </a:r>
            <a:r>
              <a:rPr lang="en-US" dirty="0" smtClean="0"/>
              <a:t> </a:t>
            </a:r>
            <a:r>
              <a:rPr lang="en-US" dirty="0" err="1" smtClean="0"/>
              <a:t>consiglio</a:t>
            </a:r>
            <a:r>
              <a:rPr lang="en-US" dirty="0" smtClean="0"/>
              <a:t> </a:t>
            </a:r>
            <a:r>
              <a:rPr lang="en-US" dirty="0" err="1" smtClean="0"/>
              <a:t>di</a:t>
            </a:r>
            <a:r>
              <a:rPr lang="en-US" dirty="0" smtClean="0"/>
              <a:t> </a:t>
            </a:r>
            <a:r>
              <a:rPr lang="en-US" dirty="0" err="1" smtClean="0"/>
              <a:t>Gesù</a:t>
            </a:r>
            <a:r>
              <a:rPr lang="en-US" dirty="0" smtClean="0"/>
              <a:t>: “non </a:t>
            </a:r>
            <a:r>
              <a:rPr lang="en-US" dirty="0" err="1" smtClean="0"/>
              <a:t>affannatevi</a:t>
            </a:r>
            <a:r>
              <a:rPr lang="en-US" dirty="0" smtClean="0"/>
              <a:t> </a:t>
            </a:r>
            <a:r>
              <a:rPr lang="en-US" dirty="0" err="1" smtClean="0"/>
              <a:t>dunque</a:t>
            </a:r>
            <a:r>
              <a:rPr lang="en-US" dirty="0" smtClean="0"/>
              <a:t> per </a:t>
            </a:r>
            <a:r>
              <a:rPr lang="en-US" dirty="0" err="1" smtClean="0"/>
              <a:t>il</a:t>
            </a:r>
            <a:r>
              <a:rPr lang="en-US" dirty="0" smtClean="0"/>
              <a:t> </a:t>
            </a:r>
            <a:r>
              <a:rPr lang="en-US" dirty="0" err="1" smtClean="0"/>
              <a:t>domani</a:t>
            </a:r>
            <a:r>
              <a:rPr lang="en-US" dirty="0" smtClean="0"/>
              <a:t>, </a:t>
            </a:r>
            <a:r>
              <a:rPr lang="en-US" dirty="0" err="1" smtClean="0"/>
              <a:t>perché</a:t>
            </a:r>
            <a:r>
              <a:rPr lang="en-US" dirty="0" smtClean="0"/>
              <a:t> </a:t>
            </a:r>
            <a:r>
              <a:rPr lang="en-US" dirty="0" err="1" smtClean="0"/>
              <a:t>il</a:t>
            </a:r>
            <a:r>
              <a:rPr lang="en-US" dirty="0" smtClean="0"/>
              <a:t> </a:t>
            </a:r>
            <a:r>
              <a:rPr lang="en-US" dirty="0" err="1" smtClean="0"/>
              <a:t>domani</a:t>
            </a:r>
            <a:r>
              <a:rPr lang="en-US" dirty="0" smtClean="0"/>
              <a:t> </a:t>
            </a:r>
            <a:r>
              <a:rPr lang="en-US" dirty="0" err="1" smtClean="0"/>
              <a:t>avrà</a:t>
            </a:r>
            <a:r>
              <a:rPr lang="en-US" dirty="0" smtClean="0"/>
              <a:t> </a:t>
            </a:r>
            <a:r>
              <a:rPr lang="en-US" dirty="0" err="1" smtClean="0"/>
              <a:t>già</a:t>
            </a:r>
            <a:r>
              <a:rPr lang="en-US" dirty="0" smtClean="0"/>
              <a:t> le sue </a:t>
            </a:r>
            <a:r>
              <a:rPr lang="en-US" dirty="0" err="1" smtClean="0"/>
              <a:t>inquietudini</a:t>
            </a:r>
            <a:r>
              <a:rPr lang="en-US" dirty="0" smtClean="0"/>
              <a:t>. A </a:t>
            </a:r>
            <a:r>
              <a:rPr lang="en-US" dirty="0" err="1" smtClean="0"/>
              <a:t>ciascun</a:t>
            </a:r>
            <a:r>
              <a:rPr lang="en-US" dirty="0" smtClean="0"/>
              <a:t> </a:t>
            </a:r>
            <a:r>
              <a:rPr lang="en-US" dirty="0" err="1" smtClean="0"/>
              <a:t>giorno</a:t>
            </a:r>
            <a:r>
              <a:rPr lang="en-US" dirty="0" smtClean="0"/>
              <a:t> </a:t>
            </a:r>
            <a:r>
              <a:rPr lang="en-US" dirty="0" err="1" smtClean="0"/>
              <a:t>basta</a:t>
            </a:r>
            <a:r>
              <a:rPr lang="en-US" dirty="0" smtClean="0"/>
              <a:t> la </a:t>
            </a:r>
            <a:r>
              <a:rPr lang="en-US" dirty="0" err="1" smtClean="0"/>
              <a:t>sua</a:t>
            </a:r>
            <a:r>
              <a:rPr lang="en-US" dirty="0" smtClean="0"/>
              <a:t> </a:t>
            </a:r>
            <a:r>
              <a:rPr lang="en-US" dirty="0" err="1" smtClean="0"/>
              <a:t>pena</a:t>
            </a:r>
            <a:r>
              <a:rPr lang="en-US" dirty="0" smtClean="0"/>
              <a:t>” (Mt 6,34).</a:t>
            </a:r>
            <a:endParaRPr lang="it-IT" dirty="0"/>
          </a:p>
        </p:txBody>
      </p:sp>
      <p:sp>
        <p:nvSpPr>
          <p:cNvPr id="4" name="Rettangolo 3"/>
          <p:cNvSpPr/>
          <p:nvPr/>
        </p:nvSpPr>
        <p:spPr>
          <a:xfrm>
            <a:off x="1714480" y="714356"/>
            <a:ext cx="1522597" cy="461665"/>
          </a:xfrm>
          <a:prstGeom prst="rect">
            <a:avLst/>
          </a:prstGeom>
        </p:spPr>
        <p:txBody>
          <a:bodyPr wrap="none">
            <a:spAutoFit/>
          </a:bodyPr>
          <a:lstStyle/>
          <a:p>
            <a:pPr algn="ctr"/>
            <a:r>
              <a:rPr lang="it-IT" sz="2400" b="1" dirty="0" smtClean="0">
                <a:solidFill>
                  <a:srgbClr val="FFFF00"/>
                </a:solidFill>
              </a:rPr>
              <a:t>Il concetto</a:t>
            </a:r>
            <a:endParaRPr lang="it-IT" sz="2400" b="1" dirty="0">
              <a:solidFill>
                <a:srgbClr val="FFFF00"/>
              </a:solidFill>
            </a:endParaRPr>
          </a:p>
        </p:txBody>
      </p:sp>
      <p:sp>
        <p:nvSpPr>
          <p:cNvPr id="5" name="Rettangolo 4"/>
          <p:cNvSpPr/>
          <p:nvPr/>
        </p:nvSpPr>
        <p:spPr>
          <a:xfrm>
            <a:off x="5786446" y="785794"/>
            <a:ext cx="1720343" cy="461665"/>
          </a:xfrm>
          <a:prstGeom prst="rect">
            <a:avLst/>
          </a:prstGeom>
        </p:spPr>
        <p:txBody>
          <a:bodyPr wrap="none">
            <a:spAutoFit/>
          </a:bodyPr>
          <a:lstStyle/>
          <a:p>
            <a:r>
              <a:rPr lang="en-US" sz="2400" b="1" dirty="0" err="1" smtClean="0">
                <a:solidFill>
                  <a:srgbClr val="FFFF00"/>
                </a:solidFill>
                <a:ea typeface="Times New Roman" pitchFamily="18" charset="0"/>
              </a:rPr>
              <a:t>Nella</a:t>
            </a:r>
            <a:r>
              <a:rPr lang="en-US" sz="2400" b="1" dirty="0" smtClean="0">
                <a:solidFill>
                  <a:srgbClr val="FFFF00"/>
                </a:solidFill>
                <a:ea typeface="Times New Roman" pitchFamily="18" charset="0"/>
              </a:rPr>
              <a:t> </a:t>
            </a:r>
            <a:r>
              <a:rPr lang="en-US" sz="2400" b="1" dirty="0" err="1" smtClean="0">
                <a:solidFill>
                  <a:srgbClr val="FFFF00"/>
                </a:solidFill>
                <a:ea typeface="Times New Roman" pitchFamily="18" charset="0"/>
              </a:rPr>
              <a:t>Bibbia</a:t>
            </a:r>
            <a:endParaRPr lang="it-IT" sz="2400" dirty="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30" name="Picture 6" descr="http://ilquotidianoinclasse.corriere.it/wp-content/uploads/2013/01/b772d43b49bb57b596d0343c33bcffec-813x102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4282" y="285729"/>
            <a:ext cx="4500594" cy="5668646"/>
          </a:xfrm>
          <a:prstGeom prst="rect">
            <a:avLst/>
          </a:prstGeom>
          <a:noFill/>
        </p:spPr>
      </p:pic>
      <p:sp>
        <p:nvSpPr>
          <p:cNvPr id="2" name="Rettangolo 1"/>
          <p:cNvSpPr/>
          <p:nvPr/>
        </p:nvSpPr>
        <p:spPr>
          <a:xfrm>
            <a:off x="142844" y="5500702"/>
            <a:ext cx="4714908" cy="1631216"/>
          </a:xfrm>
          <a:prstGeom prst="rect">
            <a:avLst/>
          </a:prstGeom>
        </p:spPr>
        <p:txBody>
          <a:bodyPr wrap="square">
            <a:spAutoFit/>
          </a:bodyPr>
          <a:lstStyle/>
          <a:p>
            <a:r>
              <a:rPr lang="en-US" sz="2000" dirty="0" smtClean="0">
                <a:solidFill>
                  <a:srgbClr val="FF0000"/>
                </a:solidFill>
              </a:rPr>
              <a:t>Di </a:t>
            </a:r>
            <a:r>
              <a:rPr lang="en-US" sz="2000" dirty="0" err="1" smtClean="0">
                <a:solidFill>
                  <a:srgbClr val="FF0000"/>
                </a:solidFill>
              </a:rPr>
              <a:t>fatto</a:t>
            </a:r>
            <a:r>
              <a:rPr lang="en-US" sz="2000" dirty="0" smtClean="0">
                <a:solidFill>
                  <a:srgbClr val="FF0000"/>
                </a:solidFill>
              </a:rPr>
              <a:t> è mal </a:t>
            </a:r>
            <a:r>
              <a:rPr lang="en-US" sz="2000" dirty="0" err="1" smtClean="0">
                <a:solidFill>
                  <a:srgbClr val="FF0000"/>
                </a:solidFill>
              </a:rPr>
              <a:t>acquistata</a:t>
            </a:r>
            <a:r>
              <a:rPr lang="en-US" sz="2000" dirty="0" smtClean="0">
                <a:solidFill>
                  <a:srgbClr val="FF0000"/>
                </a:solidFill>
              </a:rPr>
              <a:t> la </a:t>
            </a:r>
            <a:r>
              <a:rPr lang="en-US" sz="2000" dirty="0" err="1" smtClean="0">
                <a:solidFill>
                  <a:srgbClr val="FF0000"/>
                </a:solidFill>
              </a:rPr>
              <a:t>ricchezza</a:t>
            </a:r>
            <a:r>
              <a:rPr lang="en-US" sz="2000" dirty="0" smtClean="0">
                <a:solidFill>
                  <a:srgbClr val="FF0000"/>
                </a:solidFill>
              </a:rPr>
              <a:t> </a:t>
            </a:r>
            <a:r>
              <a:rPr lang="en-US" sz="2000" dirty="0" err="1" smtClean="0">
                <a:solidFill>
                  <a:srgbClr val="FF0000"/>
                </a:solidFill>
              </a:rPr>
              <a:t>che</a:t>
            </a:r>
            <a:r>
              <a:rPr lang="en-US" sz="2000" dirty="0" smtClean="0">
                <a:solidFill>
                  <a:srgbClr val="FF0000"/>
                </a:solidFill>
              </a:rPr>
              <a:t> </a:t>
            </a:r>
            <a:r>
              <a:rPr lang="en-US" sz="2000" dirty="0" err="1" smtClean="0">
                <a:solidFill>
                  <a:srgbClr val="FF0000"/>
                </a:solidFill>
              </a:rPr>
              <a:t>finisce</a:t>
            </a:r>
            <a:r>
              <a:rPr lang="en-US" sz="2000" dirty="0" smtClean="0">
                <a:solidFill>
                  <a:srgbClr val="FF0000"/>
                </a:solidFill>
              </a:rPr>
              <a:t> per </a:t>
            </a:r>
            <a:r>
              <a:rPr lang="en-US" sz="2000" dirty="0" err="1" smtClean="0">
                <a:solidFill>
                  <a:srgbClr val="FF0000"/>
                </a:solidFill>
              </a:rPr>
              <a:t>escludere</a:t>
            </a:r>
            <a:r>
              <a:rPr lang="en-US" sz="2000" dirty="0" smtClean="0">
                <a:solidFill>
                  <a:srgbClr val="FF0000"/>
                </a:solidFill>
              </a:rPr>
              <a:t> la </a:t>
            </a:r>
            <a:r>
              <a:rPr lang="en-US" sz="2000" dirty="0" err="1" smtClean="0">
                <a:solidFill>
                  <a:srgbClr val="FF0000"/>
                </a:solidFill>
              </a:rPr>
              <a:t>massa</a:t>
            </a:r>
            <a:r>
              <a:rPr lang="en-US" sz="2000" dirty="0" smtClean="0">
                <a:solidFill>
                  <a:srgbClr val="FF0000"/>
                </a:solidFill>
              </a:rPr>
              <a:t> </a:t>
            </a:r>
            <a:r>
              <a:rPr lang="en-US" sz="2000" dirty="0" err="1" smtClean="0">
                <a:solidFill>
                  <a:srgbClr val="FF0000"/>
                </a:solidFill>
              </a:rPr>
              <a:t>degli</a:t>
            </a:r>
            <a:r>
              <a:rPr lang="en-US" sz="2000" dirty="0" smtClean="0">
                <a:solidFill>
                  <a:srgbClr val="FF0000"/>
                </a:solidFill>
              </a:rPr>
              <a:t> </a:t>
            </a:r>
            <a:r>
              <a:rPr lang="en-US" sz="2000" dirty="0" err="1" smtClean="0">
                <a:solidFill>
                  <a:srgbClr val="FF0000"/>
                </a:solidFill>
              </a:rPr>
              <a:t>uomini</a:t>
            </a:r>
            <a:r>
              <a:rPr lang="en-US" sz="2000" dirty="0" smtClean="0">
                <a:solidFill>
                  <a:srgbClr val="FF0000"/>
                </a:solidFill>
              </a:rPr>
              <a:t> </a:t>
            </a:r>
            <a:r>
              <a:rPr lang="en-US" sz="2000" dirty="0" err="1" smtClean="0">
                <a:solidFill>
                  <a:srgbClr val="FF0000"/>
                </a:solidFill>
              </a:rPr>
              <a:t>dai</a:t>
            </a:r>
            <a:r>
              <a:rPr lang="en-US" sz="2000" dirty="0" smtClean="0">
                <a:solidFill>
                  <a:srgbClr val="FF0000"/>
                </a:solidFill>
              </a:rPr>
              <a:t> </a:t>
            </a:r>
            <a:r>
              <a:rPr lang="en-US" sz="2000" dirty="0" err="1" smtClean="0">
                <a:solidFill>
                  <a:srgbClr val="FF0000"/>
                </a:solidFill>
              </a:rPr>
              <a:t>beni</a:t>
            </a:r>
            <a:r>
              <a:rPr lang="en-US" sz="2000" dirty="0" smtClean="0">
                <a:solidFill>
                  <a:srgbClr val="FF0000"/>
                </a:solidFill>
              </a:rPr>
              <a:t> </a:t>
            </a:r>
            <a:r>
              <a:rPr lang="en-US" sz="2000" dirty="0" err="1" smtClean="0">
                <a:solidFill>
                  <a:srgbClr val="FF0000"/>
                </a:solidFill>
              </a:rPr>
              <a:t>della</a:t>
            </a:r>
            <a:r>
              <a:rPr lang="en-US" sz="2000" dirty="0" smtClean="0">
                <a:solidFill>
                  <a:srgbClr val="FF0000"/>
                </a:solidFill>
              </a:rPr>
              <a:t> terra, </a:t>
            </a:r>
            <a:r>
              <a:rPr lang="en-US" sz="2000" dirty="0" err="1" smtClean="0">
                <a:solidFill>
                  <a:srgbClr val="FF0000"/>
                </a:solidFill>
              </a:rPr>
              <a:t>riservandoli</a:t>
            </a:r>
            <a:r>
              <a:rPr lang="en-US" sz="2000" dirty="0" smtClean="0">
                <a:solidFill>
                  <a:srgbClr val="FF0000"/>
                </a:solidFill>
              </a:rPr>
              <a:t> a </a:t>
            </a:r>
            <a:r>
              <a:rPr lang="en-US" sz="2000" dirty="0" err="1" smtClean="0">
                <a:solidFill>
                  <a:srgbClr val="FF0000"/>
                </a:solidFill>
              </a:rPr>
              <a:t>pochi</a:t>
            </a:r>
            <a:r>
              <a:rPr lang="en-US" sz="2000" dirty="0" smtClean="0">
                <a:solidFill>
                  <a:srgbClr val="FF0000"/>
                </a:solidFill>
              </a:rPr>
              <a:t> </a:t>
            </a:r>
            <a:r>
              <a:rPr lang="en-US" sz="2000" dirty="0" err="1" smtClean="0">
                <a:solidFill>
                  <a:srgbClr val="FF0000"/>
                </a:solidFill>
              </a:rPr>
              <a:t>privilegiati</a:t>
            </a:r>
            <a:r>
              <a:rPr lang="en-US" sz="2000" dirty="0" smtClean="0">
                <a:solidFill>
                  <a:srgbClr val="FF0000"/>
                </a:solidFill>
              </a:rPr>
              <a:t>.</a:t>
            </a:r>
            <a:endParaRPr lang="it-IT" sz="2000" dirty="0" smtClean="0">
              <a:solidFill>
                <a:srgbClr val="FF0000"/>
              </a:solidFill>
            </a:endParaRPr>
          </a:p>
          <a:p>
            <a:r>
              <a:rPr lang="en-US" sz="2000" dirty="0" smtClean="0">
                <a:solidFill>
                  <a:srgbClr val="FF0000"/>
                </a:solidFill>
              </a:rPr>
              <a:t> </a:t>
            </a:r>
            <a:endParaRPr lang="it-IT" sz="2000" dirty="0" smtClean="0">
              <a:solidFill>
                <a:srgbClr val="FF0000"/>
              </a:solidFill>
            </a:endParaRPr>
          </a:p>
        </p:txBody>
      </p:sp>
      <p:sp>
        <p:nvSpPr>
          <p:cNvPr id="3" name="Rettangolo 2"/>
          <p:cNvSpPr/>
          <p:nvPr/>
        </p:nvSpPr>
        <p:spPr>
          <a:xfrm>
            <a:off x="4786314" y="3687901"/>
            <a:ext cx="4143372" cy="3170099"/>
          </a:xfrm>
          <a:prstGeom prst="rect">
            <a:avLst/>
          </a:prstGeom>
        </p:spPr>
        <p:txBody>
          <a:bodyPr wrap="square">
            <a:spAutoFit/>
          </a:bodyPr>
          <a:lstStyle/>
          <a:p>
            <a:pPr marL="342900" indent="-342900">
              <a:buFont typeface="+mj-lt"/>
              <a:buAutoNum type="arabicPeriod"/>
            </a:pPr>
            <a:r>
              <a:rPr lang="en-US" sz="2000" dirty="0" err="1" smtClean="0">
                <a:solidFill>
                  <a:srgbClr val="FFFF00"/>
                </a:solidFill>
              </a:rPr>
              <a:t>riconoscere</a:t>
            </a:r>
            <a:r>
              <a:rPr lang="en-US" sz="2000" dirty="0" smtClean="0">
                <a:solidFill>
                  <a:srgbClr val="FFFF00"/>
                </a:solidFill>
              </a:rPr>
              <a:t> </a:t>
            </a:r>
            <a:r>
              <a:rPr lang="en-US" sz="2000" dirty="0" err="1" smtClean="0">
                <a:solidFill>
                  <a:srgbClr val="FFFF00"/>
                </a:solidFill>
              </a:rPr>
              <a:t>che</a:t>
            </a:r>
            <a:r>
              <a:rPr lang="en-US" sz="2000" dirty="0" smtClean="0">
                <a:solidFill>
                  <a:srgbClr val="FFFF00"/>
                </a:solidFill>
              </a:rPr>
              <a:t> </a:t>
            </a:r>
            <a:r>
              <a:rPr lang="en-US" sz="2000" dirty="0" err="1" smtClean="0">
                <a:solidFill>
                  <a:srgbClr val="FFFF00"/>
                </a:solidFill>
              </a:rPr>
              <a:t>i</a:t>
            </a:r>
            <a:r>
              <a:rPr lang="en-US" sz="2000" dirty="0" smtClean="0">
                <a:solidFill>
                  <a:srgbClr val="FFFF00"/>
                </a:solidFill>
              </a:rPr>
              <a:t> </a:t>
            </a:r>
            <a:r>
              <a:rPr lang="en-US" sz="2000" dirty="0" err="1" smtClean="0">
                <a:solidFill>
                  <a:srgbClr val="FFFF00"/>
                </a:solidFill>
              </a:rPr>
              <a:t>beni</a:t>
            </a:r>
            <a:r>
              <a:rPr lang="en-US" sz="2000" dirty="0" smtClean="0">
                <a:solidFill>
                  <a:srgbClr val="FFFF00"/>
                </a:solidFill>
              </a:rPr>
              <a:t> </a:t>
            </a:r>
            <a:r>
              <a:rPr lang="en-US" sz="2000" dirty="0" err="1" smtClean="0">
                <a:solidFill>
                  <a:srgbClr val="FFFF00"/>
                </a:solidFill>
              </a:rPr>
              <a:t>della</a:t>
            </a:r>
            <a:r>
              <a:rPr lang="en-US" sz="2000" dirty="0" smtClean="0">
                <a:solidFill>
                  <a:srgbClr val="FFFF00"/>
                </a:solidFill>
              </a:rPr>
              <a:t> terra </a:t>
            </a:r>
            <a:r>
              <a:rPr lang="en-US" sz="2000" dirty="0" err="1" smtClean="0">
                <a:solidFill>
                  <a:srgbClr val="FFFF00"/>
                </a:solidFill>
              </a:rPr>
              <a:t>ci</a:t>
            </a:r>
            <a:r>
              <a:rPr lang="en-US" sz="2000" dirty="0" smtClean="0">
                <a:solidFill>
                  <a:srgbClr val="FFFF00"/>
                </a:solidFill>
              </a:rPr>
              <a:t> </a:t>
            </a:r>
            <a:r>
              <a:rPr lang="en-US" sz="2000" dirty="0" err="1" smtClean="0">
                <a:solidFill>
                  <a:srgbClr val="FFFF00"/>
                </a:solidFill>
              </a:rPr>
              <a:t>provengono</a:t>
            </a:r>
            <a:r>
              <a:rPr lang="en-US" sz="2000" dirty="0" smtClean="0">
                <a:solidFill>
                  <a:srgbClr val="FFFF00"/>
                </a:solidFill>
              </a:rPr>
              <a:t> </a:t>
            </a:r>
            <a:r>
              <a:rPr lang="en-US" sz="2000" dirty="0" err="1" smtClean="0">
                <a:solidFill>
                  <a:srgbClr val="FFFF00"/>
                </a:solidFill>
              </a:rPr>
              <a:t>da</a:t>
            </a:r>
            <a:r>
              <a:rPr lang="en-US" sz="2000" dirty="0" smtClean="0">
                <a:solidFill>
                  <a:srgbClr val="FFFF00"/>
                </a:solidFill>
              </a:rPr>
              <a:t> </a:t>
            </a:r>
            <a:r>
              <a:rPr lang="en-US" sz="2000" dirty="0" err="1" smtClean="0">
                <a:solidFill>
                  <a:srgbClr val="FFFF00"/>
                </a:solidFill>
              </a:rPr>
              <a:t>Dio</a:t>
            </a:r>
            <a:endParaRPr lang="en-US" sz="2000" dirty="0" smtClean="0">
              <a:solidFill>
                <a:srgbClr val="FFFF00"/>
              </a:solidFill>
            </a:endParaRPr>
          </a:p>
          <a:p>
            <a:pPr marL="342900" indent="-342900">
              <a:buFont typeface="+mj-lt"/>
              <a:buAutoNum type="arabicPeriod"/>
            </a:pPr>
            <a:r>
              <a:rPr lang="en-US" sz="2000" dirty="0" err="1" smtClean="0">
                <a:solidFill>
                  <a:srgbClr val="FFFF00"/>
                </a:solidFill>
              </a:rPr>
              <a:t>i</a:t>
            </a:r>
            <a:r>
              <a:rPr lang="en-US" sz="2000" dirty="0" smtClean="0">
                <a:solidFill>
                  <a:srgbClr val="FFFF00"/>
                </a:solidFill>
              </a:rPr>
              <a:t> </a:t>
            </a:r>
            <a:r>
              <a:rPr lang="en-US" sz="2000" dirty="0" err="1" smtClean="0">
                <a:solidFill>
                  <a:srgbClr val="FFFF00"/>
                </a:solidFill>
              </a:rPr>
              <a:t>beni</a:t>
            </a:r>
            <a:r>
              <a:rPr lang="en-US" sz="2000" dirty="0" smtClean="0">
                <a:solidFill>
                  <a:srgbClr val="FFFF00"/>
                </a:solidFill>
              </a:rPr>
              <a:t> </a:t>
            </a:r>
            <a:r>
              <a:rPr lang="en-US" sz="2000" dirty="0" err="1" smtClean="0">
                <a:solidFill>
                  <a:srgbClr val="FFFF00"/>
                </a:solidFill>
              </a:rPr>
              <a:t>della</a:t>
            </a:r>
            <a:r>
              <a:rPr lang="en-US" sz="2000" dirty="0" smtClean="0">
                <a:solidFill>
                  <a:srgbClr val="FFFF00"/>
                </a:solidFill>
              </a:rPr>
              <a:t> terra </a:t>
            </a:r>
            <a:r>
              <a:rPr lang="en-US" sz="2000" dirty="0" err="1" smtClean="0">
                <a:solidFill>
                  <a:srgbClr val="FFFF00"/>
                </a:solidFill>
              </a:rPr>
              <a:t>hanno</a:t>
            </a:r>
            <a:r>
              <a:rPr lang="en-US" sz="2000" dirty="0" smtClean="0">
                <a:solidFill>
                  <a:srgbClr val="FFFF00"/>
                </a:solidFill>
              </a:rPr>
              <a:t> </a:t>
            </a:r>
            <a:r>
              <a:rPr lang="en-US" sz="2000" dirty="0" err="1" smtClean="0">
                <a:solidFill>
                  <a:srgbClr val="FFFF00"/>
                </a:solidFill>
              </a:rPr>
              <a:t>da</a:t>
            </a:r>
            <a:r>
              <a:rPr lang="en-US" sz="2000" dirty="0" smtClean="0">
                <a:solidFill>
                  <a:srgbClr val="FFFF00"/>
                </a:solidFill>
              </a:rPr>
              <a:t> </a:t>
            </a:r>
            <a:r>
              <a:rPr lang="en-US" sz="2000" dirty="0" err="1" smtClean="0">
                <a:solidFill>
                  <a:srgbClr val="FFFF00"/>
                </a:solidFill>
              </a:rPr>
              <a:t>Dio</a:t>
            </a:r>
            <a:r>
              <a:rPr lang="en-US" sz="2000" dirty="0" smtClean="0">
                <a:solidFill>
                  <a:srgbClr val="FFFF00"/>
                </a:solidFill>
              </a:rPr>
              <a:t> </a:t>
            </a:r>
            <a:r>
              <a:rPr lang="en-US" sz="2000" dirty="0" err="1" smtClean="0">
                <a:solidFill>
                  <a:srgbClr val="FFFF00"/>
                </a:solidFill>
              </a:rPr>
              <a:t>una</a:t>
            </a:r>
            <a:r>
              <a:rPr lang="en-US" sz="2000" dirty="0" smtClean="0">
                <a:solidFill>
                  <a:srgbClr val="FFFF00"/>
                </a:solidFill>
              </a:rPr>
              <a:t> </a:t>
            </a:r>
            <a:r>
              <a:rPr lang="en-US" sz="2000" dirty="0" err="1" smtClean="0">
                <a:solidFill>
                  <a:srgbClr val="FFFF00"/>
                </a:solidFill>
              </a:rPr>
              <a:t>destinazione</a:t>
            </a:r>
            <a:r>
              <a:rPr lang="en-US" sz="2000" dirty="0" smtClean="0">
                <a:solidFill>
                  <a:srgbClr val="FFFF00"/>
                </a:solidFill>
              </a:rPr>
              <a:t> </a:t>
            </a:r>
            <a:r>
              <a:rPr lang="en-US" sz="2000" dirty="0" err="1" smtClean="0">
                <a:solidFill>
                  <a:srgbClr val="FFFF00"/>
                </a:solidFill>
              </a:rPr>
              <a:t>universale</a:t>
            </a:r>
            <a:endParaRPr lang="en-US" sz="2000" dirty="0" smtClean="0">
              <a:solidFill>
                <a:srgbClr val="FFFF00"/>
              </a:solidFill>
            </a:endParaRPr>
          </a:p>
          <a:p>
            <a:pPr marL="342900" indent="-342900">
              <a:buFont typeface="+mj-lt"/>
              <a:buAutoNum type="arabicPeriod"/>
            </a:pPr>
            <a:r>
              <a:rPr lang="en-US" sz="2000" dirty="0" err="1" smtClean="0">
                <a:solidFill>
                  <a:srgbClr val="FFFF00"/>
                </a:solidFill>
              </a:rPr>
              <a:t>passare</a:t>
            </a:r>
            <a:r>
              <a:rPr lang="en-US" sz="2000" dirty="0" smtClean="0">
                <a:solidFill>
                  <a:srgbClr val="FFFF00"/>
                </a:solidFill>
              </a:rPr>
              <a:t> ad </a:t>
            </a:r>
            <a:r>
              <a:rPr lang="en-US" sz="2000" dirty="0" err="1" smtClean="0">
                <a:solidFill>
                  <a:srgbClr val="FFFF00"/>
                </a:solidFill>
              </a:rPr>
              <a:t>uno</a:t>
            </a:r>
            <a:r>
              <a:rPr lang="en-US" sz="2000" dirty="0" smtClean="0">
                <a:solidFill>
                  <a:srgbClr val="FFFF00"/>
                </a:solidFill>
              </a:rPr>
              <a:t> stile </a:t>
            </a:r>
            <a:r>
              <a:rPr lang="en-US" sz="2000" dirty="0" err="1" smtClean="0">
                <a:solidFill>
                  <a:srgbClr val="FFFF00"/>
                </a:solidFill>
              </a:rPr>
              <a:t>di</a:t>
            </a:r>
            <a:r>
              <a:rPr lang="en-US" sz="2000" dirty="0" smtClean="0">
                <a:solidFill>
                  <a:srgbClr val="FFFF00"/>
                </a:solidFill>
              </a:rPr>
              <a:t> vita </a:t>
            </a:r>
            <a:r>
              <a:rPr lang="en-US" sz="2000" dirty="0" err="1" smtClean="0">
                <a:solidFill>
                  <a:srgbClr val="FFFF00"/>
                </a:solidFill>
              </a:rPr>
              <a:t>fatto</a:t>
            </a:r>
            <a:r>
              <a:rPr lang="en-US" sz="2000" dirty="0" smtClean="0">
                <a:solidFill>
                  <a:srgbClr val="FFFF00"/>
                </a:solidFill>
              </a:rPr>
              <a:t> </a:t>
            </a:r>
            <a:r>
              <a:rPr lang="en-US" sz="2000" dirty="0" err="1" smtClean="0">
                <a:solidFill>
                  <a:srgbClr val="FFFF00"/>
                </a:solidFill>
              </a:rPr>
              <a:t>di</a:t>
            </a:r>
            <a:r>
              <a:rPr lang="en-US" sz="2000" dirty="0" smtClean="0">
                <a:solidFill>
                  <a:srgbClr val="FFFF00"/>
                </a:solidFill>
              </a:rPr>
              <a:t> </a:t>
            </a:r>
          </a:p>
          <a:p>
            <a:pPr marL="342900" indent="-342900"/>
            <a:r>
              <a:rPr lang="en-US" sz="2000" dirty="0" smtClean="0">
                <a:solidFill>
                  <a:srgbClr val="FFFF00"/>
                </a:solidFill>
              </a:rPr>
              <a:t>       </a:t>
            </a:r>
            <a:r>
              <a:rPr lang="en-US" sz="2000" dirty="0" err="1" smtClean="0">
                <a:solidFill>
                  <a:srgbClr val="FFFF00"/>
                </a:solidFill>
              </a:rPr>
              <a:t>generosità</a:t>
            </a:r>
            <a:r>
              <a:rPr lang="en-US" sz="2000" dirty="0" smtClean="0">
                <a:solidFill>
                  <a:srgbClr val="FFFF00"/>
                </a:solidFill>
              </a:rPr>
              <a:t>, </a:t>
            </a:r>
            <a:r>
              <a:rPr lang="en-US" sz="2000" dirty="0" err="1" smtClean="0">
                <a:solidFill>
                  <a:srgbClr val="FFFF00"/>
                </a:solidFill>
              </a:rPr>
              <a:t>disinteresse</a:t>
            </a:r>
            <a:r>
              <a:rPr lang="en-US" sz="2000" dirty="0" smtClean="0">
                <a:solidFill>
                  <a:srgbClr val="FFFF00"/>
                </a:solidFill>
              </a:rPr>
              <a:t>, </a:t>
            </a:r>
            <a:r>
              <a:rPr lang="en-US" sz="2000" dirty="0" err="1" smtClean="0">
                <a:solidFill>
                  <a:srgbClr val="FFFF00"/>
                </a:solidFill>
              </a:rPr>
              <a:t>condivisione</a:t>
            </a:r>
            <a:r>
              <a:rPr lang="en-US" sz="2000" dirty="0" smtClean="0">
                <a:solidFill>
                  <a:srgbClr val="FFFF00"/>
                </a:solidFill>
              </a:rPr>
              <a:t>, </a:t>
            </a:r>
            <a:r>
              <a:rPr lang="en-US" sz="2000" dirty="0" err="1" smtClean="0">
                <a:solidFill>
                  <a:srgbClr val="FFFF00"/>
                </a:solidFill>
              </a:rPr>
              <a:t>gratuità</a:t>
            </a:r>
            <a:r>
              <a:rPr lang="en-US" sz="2000" dirty="0" smtClean="0">
                <a:solidFill>
                  <a:srgbClr val="FFFF00"/>
                </a:solidFill>
              </a:rPr>
              <a:t> non </a:t>
            </a:r>
            <a:r>
              <a:rPr lang="en-US" sz="2000" dirty="0" err="1" smtClean="0">
                <a:solidFill>
                  <a:srgbClr val="FFFF00"/>
                </a:solidFill>
              </a:rPr>
              <a:t>aspettarsi</a:t>
            </a:r>
            <a:r>
              <a:rPr lang="en-US" sz="2000" dirty="0" smtClean="0">
                <a:solidFill>
                  <a:srgbClr val="FFFF00"/>
                </a:solidFill>
              </a:rPr>
              <a:t> </a:t>
            </a:r>
            <a:r>
              <a:rPr lang="en-US" sz="2000" dirty="0" err="1" smtClean="0">
                <a:solidFill>
                  <a:srgbClr val="FFFF00"/>
                </a:solidFill>
              </a:rPr>
              <a:t>il</a:t>
            </a:r>
            <a:r>
              <a:rPr lang="en-US" sz="2000" dirty="0" smtClean="0">
                <a:solidFill>
                  <a:srgbClr val="FFFF00"/>
                </a:solidFill>
              </a:rPr>
              <a:t> </a:t>
            </a:r>
            <a:r>
              <a:rPr lang="en-US" sz="2000" dirty="0" err="1" smtClean="0">
                <a:solidFill>
                  <a:srgbClr val="FFFF00"/>
                </a:solidFill>
              </a:rPr>
              <a:t>contraccambio</a:t>
            </a:r>
            <a:r>
              <a:rPr lang="en-US" sz="2000" dirty="0" smtClean="0">
                <a:solidFill>
                  <a:srgbClr val="FFFF00"/>
                </a:solidFill>
              </a:rPr>
              <a:t> </a:t>
            </a:r>
          </a:p>
          <a:p>
            <a:pPr marL="342900" indent="-342900">
              <a:buFont typeface="+mj-lt"/>
              <a:buAutoNum type="arabicPeriod" startAt="4"/>
            </a:pPr>
            <a:r>
              <a:rPr lang="en-US" sz="2000" dirty="0" smtClean="0">
                <a:solidFill>
                  <a:srgbClr val="FFFF00"/>
                </a:solidFill>
              </a:rPr>
              <a:t>dare a chi è </a:t>
            </a:r>
            <a:r>
              <a:rPr lang="en-US" sz="2000" dirty="0" err="1" smtClean="0">
                <a:solidFill>
                  <a:srgbClr val="FFFF00"/>
                </a:solidFill>
              </a:rPr>
              <a:t>nel</a:t>
            </a:r>
            <a:r>
              <a:rPr lang="en-US" sz="2000" dirty="0" smtClean="0">
                <a:solidFill>
                  <a:srgbClr val="FFFF00"/>
                </a:solidFill>
              </a:rPr>
              <a:t> </a:t>
            </a:r>
            <a:r>
              <a:rPr lang="en-US" sz="2000" dirty="0" err="1" smtClean="0">
                <a:solidFill>
                  <a:srgbClr val="FFFF00"/>
                </a:solidFill>
              </a:rPr>
              <a:t>bisogno</a:t>
            </a:r>
            <a:r>
              <a:rPr lang="en-US" sz="2000" dirty="0" smtClean="0">
                <a:solidFill>
                  <a:srgbClr val="FFFF00"/>
                </a:solidFill>
              </a:rPr>
              <a:t>.</a:t>
            </a:r>
            <a:endParaRPr lang="it-IT" sz="2000" dirty="0" smtClean="0">
              <a:solidFill>
                <a:srgbClr val="FFFF00"/>
              </a:solidFill>
            </a:endParaRPr>
          </a:p>
          <a:p>
            <a:pPr marL="342900" indent="-342900"/>
            <a:r>
              <a:rPr lang="en-US" sz="2000" dirty="0" smtClean="0">
                <a:solidFill>
                  <a:srgbClr val="FFFF00"/>
                </a:solidFill>
              </a:rPr>
              <a:t> </a:t>
            </a:r>
            <a:endParaRPr lang="it-IT" sz="2000" dirty="0" smtClean="0">
              <a:solidFill>
                <a:srgbClr val="FFFF00"/>
              </a:solidFill>
            </a:endParaRPr>
          </a:p>
        </p:txBody>
      </p:sp>
      <p:sp>
        <p:nvSpPr>
          <p:cNvPr id="7" name="Rettangolo 6"/>
          <p:cNvSpPr/>
          <p:nvPr/>
        </p:nvSpPr>
        <p:spPr>
          <a:xfrm rot="21145850">
            <a:off x="232047" y="189081"/>
            <a:ext cx="2901435" cy="46166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2400" b="1" cap="none" spc="50" dirty="0" smtClean="0">
                <a:ln w="11430"/>
                <a:solidFill>
                  <a:srgbClr val="FF0000"/>
                </a:solidFill>
              </a:rPr>
              <a:t>L’avarizia nel mondo</a:t>
            </a:r>
            <a:endParaRPr lang="it-IT" sz="2400" b="1" cap="none" spc="50" dirty="0">
              <a:ln w="11430"/>
              <a:solidFill>
                <a:srgbClr val="FF0000"/>
              </a:solidFill>
            </a:endParaRPr>
          </a:p>
        </p:txBody>
      </p:sp>
      <p:pic>
        <p:nvPicPr>
          <p:cNvPr id="26632" name="Picture 8" descr="http://collegara.files.wordpress.com/2012/10/christ-and-the-rich-young-ruler-by-heinrich-hofmann.jpg?w=800&amp;h=53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40257" y="214291"/>
            <a:ext cx="5089461" cy="3429024"/>
          </a:xfrm>
          <a:prstGeom prst="rect">
            <a:avLst/>
          </a:prstGeom>
          <a:noFill/>
        </p:spPr>
      </p:pic>
      <p:sp>
        <p:nvSpPr>
          <p:cNvPr id="9" name="Rettangolo 8"/>
          <p:cNvSpPr/>
          <p:nvPr/>
        </p:nvSpPr>
        <p:spPr>
          <a:xfrm>
            <a:off x="5286380" y="3214686"/>
            <a:ext cx="1896417" cy="461665"/>
          </a:xfrm>
          <a:prstGeom prst="rect">
            <a:avLst/>
          </a:prstGeom>
        </p:spPr>
        <p:txBody>
          <a:bodyPr wrap="none">
            <a:spAutoFit/>
          </a:bodyPr>
          <a:lstStyle/>
          <a:p>
            <a:r>
              <a:rPr lang="it-IT" sz="2400" b="1" dirty="0" smtClean="0">
                <a:solidFill>
                  <a:srgbClr val="FFFF00"/>
                </a:solidFill>
              </a:rPr>
              <a:t>Come guarire</a:t>
            </a:r>
            <a:endParaRPr lang="it-IT" sz="2400" b="1" dirty="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00034" y="500042"/>
            <a:ext cx="4572000" cy="6001643"/>
          </a:xfrm>
          <a:prstGeom prst="rect">
            <a:avLst/>
          </a:prstGeom>
        </p:spPr>
        <p:txBody>
          <a:bodyPr>
            <a:spAutoFit/>
          </a:bodyPr>
          <a:lstStyle/>
          <a:p>
            <a:pPr algn="ctr"/>
            <a:r>
              <a:rPr lang="en-US" sz="2400" b="1" dirty="0" err="1" smtClean="0">
                <a:solidFill>
                  <a:srgbClr val="FFFF00"/>
                </a:solidFill>
              </a:rPr>
              <a:t>Domande</a:t>
            </a:r>
            <a:r>
              <a:rPr lang="en-US" sz="2400" b="1" dirty="0" smtClean="0">
                <a:solidFill>
                  <a:srgbClr val="FFFF00"/>
                </a:solidFill>
              </a:rPr>
              <a:t>: </a:t>
            </a:r>
          </a:p>
          <a:p>
            <a:pPr algn="ctr"/>
            <a:endParaRPr lang="en-US" sz="2400" b="1" dirty="0" smtClean="0">
              <a:solidFill>
                <a:srgbClr val="FFFF00"/>
              </a:solidFill>
            </a:endParaRPr>
          </a:p>
          <a:p>
            <a:pPr>
              <a:buFont typeface="Wingdings" pitchFamily="2" charset="2"/>
              <a:buChar char="Ø"/>
            </a:pPr>
            <a:r>
              <a:rPr lang="en-US" sz="2400" dirty="0" smtClean="0">
                <a:solidFill>
                  <a:srgbClr val="FFFF00"/>
                </a:solidFill>
              </a:rPr>
              <a:t>Come </a:t>
            </a:r>
            <a:r>
              <a:rPr lang="en-US" sz="2400" dirty="0" err="1" smtClean="0">
                <a:solidFill>
                  <a:srgbClr val="FFFF00"/>
                </a:solidFill>
              </a:rPr>
              <a:t>reagisco</a:t>
            </a:r>
            <a:r>
              <a:rPr lang="en-US" sz="2400" dirty="0" smtClean="0">
                <a:solidFill>
                  <a:srgbClr val="FFFF00"/>
                </a:solidFill>
              </a:rPr>
              <a:t> </a:t>
            </a:r>
            <a:r>
              <a:rPr lang="en-US" sz="2400" dirty="0" err="1" smtClean="0">
                <a:solidFill>
                  <a:srgbClr val="FFFF00"/>
                </a:solidFill>
              </a:rPr>
              <a:t>quando</a:t>
            </a:r>
            <a:r>
              <a:rPr lang="en-US" sz="2400" dirty="0" smtClean="0">
                <a:solidFill>
                  <a:srgbClr val="FFFF00"/>
                </a:solidFill>
              </a:rPr>
              <a:t> </a:t>
            </a:r>
            <a:r>
              <a:rPr lang="en-US" sz="2400" dirty="0" err="1" smtClean="0">
                <a:solidFill>
                  <a:srgbClr val="FFFF00"/>
                </a:solidFill>
              </a:rPr>
              <a:t>acquisto</a:t>
            </a:r>
            <a:r>
              <a:rPr lang="en-US" sz="2400" dirty="0" smtClean="0">
                <a:solidFill>
                  <a:srgbClr val="FFFF00"/>
                </a:solidFill>
              </a:rPr>
              <a:t> un </a:t>
            </a:r>
            <a:r>
              <a:rPr lang="en-US" sz="2400" dirty="0" err="1" smtClean="0">
                <a:solidFill>
                  <a:srgbClr val="FFFF00"/>
                </a:solidFill>
              </a:rPr>
              <a:t>oggetto</a:t>
            </a:r>
            <a:r>
              <a:rPr lang="en-US" sz="2400" dirty="0" smtClean="0">
                <a:solidFill>
                  <a:srgbClr val="FFFF00"/>
                </a:solidFill>
              </a:rPr>
              <a:t> e lo </a:t>
            </a:r>
            <a:r>
              <a:rPr lang="en-US" sz="2400" dirty="0" err="1" smtClean="0">
                <a:solidFill>
                  <a:srgbClr val="FFFF00"/>
                </a:solidFill>
              </a:rPr>
              <a:t>rivedo</a:t>
            </a:r>
            <a:r>
              <a:rPr lang="en-US" sz="2400" dirty="0" smtClean="0">
                <a:solidFill>
                  <a:srgbClr val="FFFF00"/>
                </a:solidFill>
              </a:rPr>
              <a:t> </a:t>
            </a:r>
            <a:r>
              <a:rPr lang="en-US" sz="2400" dirty="0" err="1" smtClean="0">
                <a:solidFill>
                  <a:srgbClr val="FFFF00"/>
                </a:solidFill>
              </a:rPr>
              <a:t>esposto</a:t>
            </a:r>
            <a:r>
              <a:rPr lang="en-US" sz="2400" dirty="0" smtClean="0">
                <a:solidFill>
                  <a:srgbClr val="FFFF00"/>
                </a:solidFill>
              </a:rPr>
              <a:t> in un </a:t>
            </a:r>
            <a:r>
              <a:rPr lang="en-US" sz="2400" dirty="0" err="1" smtClean="0">
                <a:solidFill>
                  <a:srgbClr val="FFFF00"/>
                </a:solidFill>
              </a:rPr>
              <a:t>negozio</a:t>
            </a:r>
            <a:r>
              <a:rPr lang="en-US" sz="2400" dirty="0" smtClean="0">
                <a:solidFill>
                  <a:srgbClr val="FFFF00"/>
                </a:solidFill>
              </a:rPr>
              <a:t> a un </a:t>
            </a:r>
            <a:r>
              <a:rPr lang="en-US" sz="2400" dirty="0" err="1" smtClean="0">
                <a:solidFill>
                  <a:srgbClr val="FFFF00"/>
                </a:solidFill>
              </a:rPr>
              <a:t>prezzo</a:t>
            </a:r>
            <a:r>
              <a:rPr lang="en-US" sz="2400" dirty="0" smtClean="0">
                <a:solidFill>
                  <a:srgbClr val="FFFF00"/>
                </a:solidFill>
              </a:rPr>
              <a:t> molto </a:t>
            </a:r>
            <a:r>
              <a:rPr lang="en-US" sz="2400" dirty="0" err="1" smtClean="0">
                <a:solidFill>
                  <a:srgbClr val="FFFF00"/>
                </a:solidFill>
              </a:rPr>
              <a:t>inferiore</a:t>
            </a:r>
            <a:r>
              <a:rPr lang="en-US" sz="2400" dirty="0" smtClean="0">
                <a:solidFill>
                  <a:srgbClr val="FFFF00"/>
                </a:solidFill>
              </a:rPr>
              <a:t>, o </a:t>
            </a:r>
            <a:r>
              <a:rPr lang="en-US" sz="2400" dirty="0" err="1" smtClean="0">
                <a:solidFill>
                  <a:srgbClr val="FFFF00"/>
                </a:solidFill>
              </a:rPr>
              <a:t>superiore</a:t>
            </a:r>
            <a:r>
              <a:rPr lang="en-US" sz="2400" dirty="0" smtClean="0">
                <a:solidFill>
                  <a:srgbClr val="FFFF00"/>
                </a:solidFill>
              </a:rPr>
              <a:t>? </a:t>
            </a:r>
          </a:p>
          <a:p>
            <a:endParaRPr lang="en-US" sz="2400" dirty="0" smtClean="0">
              <a:solidFill>
                <a:srgbClr val="FFFF00"/>
              </a:solidFill>
            </a:endParaRPr>
          </a:p>
          <a:p>
            <a:pPr>
              <a:buFont typeface="Wingdings" pitchFamily="2" charset="2"/>
              <a:buChar char="Ø"/>
            </a:pPr>
            <a:r>
              <a:rPr lang="en-US" sz="2400" dirty="0" smtClean="0">
                <a:solidFill>
                  <a:srgbClr val="FFFF00"/>
                </a:solidFill>
              </a:rPr>
              <a:t>Se </a:t>
            </a:r>
            <a:r>
              <a:rPr lang="en-US" sz="2400" dirty="0" err="1" smtClean="0">
                <a:solidFill>
                  <a:srgbClr val="FFFF00"/>
                </a:solidFill>
              </a:rPr>
              <a:t>fai</a:t>
            </a:r>
            <a:r>
              <a:rPr lang="en-US" sz="2400" dirty="0" smtClean="0">
                <a:solidFill>
                  <a:srgbClr val="FFFF00"/>
                </a:solidFill>
              </a:rPr>
              <a:t> un </a:t>
            </a:r>
            <a:r>
              <a:rPr lang="en-US" sz="2400" dirty="0" err="1" smtClean="0">
                <a:solidFill>
                  <a:srgbClr val="FFFF00"/>
                </a:solidFill>
              </a:rPr>
              <a:t>favore</a:t>
            </a:r>
            <a:r>
              <a:rPr lang="en-US" sz="2400" dirty="0" smtClean="0">
                <a:solidFill>
                  <a:srgbClr val="FFFF00"/>
                </a:solidFill>
              </a:rPr>
              <a:t> a </a:t>
            </a:r>
            <a:r>
              <a:rPr lang="en-US" sz="2400" dirty="0" err="1" smtClean="0">
                <a:solidFill>
                  <a:srgbClr val="FFFF00"/>
                </a:solidFill>
              </a:rPr>
              <a:t>qualcuno</a:t>
            </a:r>
            <a:r>
              <a:rPr lang="en-US" sz="2400" dirty="0" smtClean="0">
                <a:solidFill>
                  <a:srgbClr val="FFFF00"/>
                </a:solidFill>
              </a:rPr>
              <a:t> </a:t>
            </a:r>
            <a:r>
              <a:rPr lang="en-US" sz="2400" dirty="0" err="1" smtClean="0">
                <a:solidFill>
                  <a:srgbClr val="FFFF00"/>
                </a:solidFill>
              </a:rPr>
              <a:t>pensi</a:t>
            </a:r>
            <a:r>
              <a:rPr lang="en-US" sz="2400" dirty="0" smtClean="0">
                <a:solidFill>
                  <a:srgbClr val="FFFF00"/>
                </a:solidFill>
              </a:rPr>
              <a:t> </a:t>
            </a:r>
            <a:r>
              <a:rPr lang="en-US" sz="2400" dirty="0" err="1" smtClean="0">
                <a:solidFill>
                  <a:srgbClr val="FFFF00"/>
                </a:solidFill>
              </a:rPr>
              <a:t>subito</a:t>
            </a:r>
            <a:r>
              <a:rPr lang="en-US" sz="2400" dirty="0" smtClean="0">
                <a:solidFill>
                  <a:srgbClr val="FFFF00"/>
                </a:solidFill>
              </a:rPr>
              <a:t> a come e </a:t>
            </a:r>
            <a:r>
              <a:rPr lang="en-US" sz="2400" dirty="0" err="1" smtClean="0">
                <a:solidFill>
                  <a:srgbClr val="FFFF00"/>
                </a:solidFill>
              </a:rPr>
              <a:t>quando</a:t>
            </a:r>
            <a:r>
              <a:rPr lang="en-US" sz="2400" dirty="0" smtClean="0">
                <a:solidFill>
                  <a:srgbClr val="FFFF00"/>
                </a:solidFill>
              </a:rPr>
              <a:t> </a:t>
            </a:r>
            <a:r>
              <a:rPr lang="en-US" sz="2400" dirty="0" err="1" smtClean="0">
                <a:solidFill>
                  <a:srgbClr val="FFFF00"/>
                </a:solidFill>
              </a:rPr>
              <a:t>potrai</a:t>
            </a:r>
            <a:r>
              <a:rPr lang="en-US" sz="2400" dirty="0" smtClean="0">
                <a:solidFill>
                  <a:srgbClr val="FFFF00"/>
                </a:solidFill>
              </a:rPr>
              <a:t> </a:t>
            </a:r>
            <a:r>
              <a:rPr lang="en-US" sz="2400" dirty="0" err="1" smtClean="0">
                <a:solidFill>
                  <a:srgbClr val="FFFF00"/>
                </a:solidFill>
              </a:rPr>
              <a:t>chiederne</a:t>
            </a:r>
            <a:r>
              <a:rPr lang="en-US" sz="2400" dirty="0" smtClean="0">
                <a:solidFill>
                  <a:srgbClr val="FFFF00"/>
                </a:solidFill>
              </a:rPr>
              <a:t> </a:t>
            </a:r>
            <a:r>
              <a:rPr lang="en-US" sz="2400" dirty="0" err="1" smtClean="0">
                <a:solidFill>
                  <a:srgbClr val="FFFF00"/>
                </a:solidFill>
              </a:rPr>
              <a:t>uno</a:t>
            </a:r>
            <a:r>
              <a:rPr lang="en-US" sz="2400" dirty="0" smtClean="0">
                <a:solidFill>
                  <a:srgbClr val="FFFF00"/>
                </a:solidFill>
              </a:rPr>
              <a:t> </a:t>
            </a:r>
            <a:r>
              <a:rPr lang="en-US" sz="2400" dirty="0" err="1" smtClean="0">
                <a:solidFill>
                  <a:srgbClr val="FFFF00"/>
                </a:solidFill>
              </a:rPr>
              <a:t>tu</a:t>
            </a:r>
            <a:r>
              <a:rPr lang="en-US" sz="2400" dirty="0" smtClean="0">
                <a:solidFill>
                  <a:srgbClr val="FFFF00"/>
                </a:solidFill>
              </a:rPr>
              <a:t>? </a:t>
            </a:r>
          </a:p>
          <a:p>
            <a:endParaRPr lang="en-US" sz="2400" dirty="0" smtClean="0">
              <a:solidFill>
                <a:srgbClr val="FFFF00"/>
              </a:solidFill>
            </a:endParaRPr>
          </a:p>
          <a:p>
            <a:pPr>
              <a:buFont typeface="Wingdings" pitchFamily="2" charset="2"/>
              <a:buChar char="Ø"/>
            </a:pPr>
            <a:r>
              <a:rPr lang="en-US" sz="2400" dirty="0" err="1" smtClean="0">
                <a:solidFill>
                  <a:srgbClr val="FFFF00"/>
                </a:solidFill>
              </a:rPr>
              <a:t>Cosa</a:t>
            </a:r>
            <a:r>
              <a:rPr lang="en-US" sz="2400" dirty="0" smtClean="0">
                <a:solidFill>
                  <a:srgbClr val="FFFF00"/>
                </a:solidFill>
              </a:rPr>
              <a:t> </a:t>
            </a:r>
            <a:r>
              <a:rPr lang="en-US" sz="2400" dirty="0" err="1" smtClean="0">
                <a:solidFill>
                  <a:srgbClr val="FFFF00"/>
                </a:solidFill>
              </a:rPr>
              <a:t>pensi</a:t>
            </a:r>
            <a:r>
              <a:rPr lang="en-US" sz="2400" dirty="0" smtClean="0">
                <a:solidFill>
                  <a:srgbClr val="FFFF00"/>
                </a:solidFill>
              </a:rPr>
              <a:t> </a:t>
            </a:r>
            <a:r>
              <a:rPr lang="en-US" sz="2400" dirty="0" err="1" smtClean="0">
                <a:solidFill>
                  <a:srgbClr val="FFFF00"/>
                </a:solidFill>
              </a:rPr>
              <a:t>di</a:t>
            </a:r>
            <a:r>
              <a:rPr lang="en-US" sz="2400" dirty="0" smtClean="0">
                <a:solidFill>
                  <a:srgbClr val="FFFF00"/>
                </a:solidFill>
              </a:rPr>
              <a:t> </a:t>
            </a:r>
            <a:r>
              <a:rPr lang="en-US" sz="2400" dirty="0" err="1" smtClean="0">
                <a:solidFill>
                  <a:srgbClr val="FFFF00"/>
                </a:solidFill>
              </a:rPr>
              <a:t>poter</a:t>
            </a:r>
            <a:r>
              <a:rPr lang="en-US" sz="2400" dirty="0" smtClean="0">
                <a:solidFill>
                  <a:srgbClr val="FFFF00"/>
                </a:solidFill>
              </a:rPr>
              <a:t> </a:t>
            </a:r>
            <a:r>
              <a:rPr lang="en-US" sz="2400" dirty="0" err="1" smtClean="0">
                <a:solidFill>
                  <a:srgbClr val="FFFF00"/>
                </a:solidFill>
              </a:rPr>
              <a:t>donare</a:t>
            </a:r>
            <a:r>
              <a:rPr lang="en-US" sz="2400" dirty="0" smtClean="0">
                <a:solidFill>
                  <a:srgbClr val="FFFF00"/>
                </a:solidFill>
              </a:rPr>
              <a:t> </a:t>
            </a:r>
            <a:r>
              <a:rPr lang="en-US" sz="2400" dirty="0" err="1" smtClean="0">
                <a:solidFill>
                  <a:srgbClr val="FFFF00"/>
                </a:solidFill>
              </a:rPr>
              <a:t>agli</a:t>
            </a:r>
            <a:r>
              <a:rPr lang="en-US" sz="2400" dirty="0" smtClean="0">
                <a:solidFill>
                  <a:srgbClr val="FFFF00"/>
                </a:solidFill>
              </a:rPr>
              <a:t> </a:t>
            </a:r>
            <a:r>
              <a:rPr lang="en-US" sz="2400" dirty="0" err="1" smtClean="0">
                <a:solidFill>
                  <a:srgbClr val="FFFF00"/>
                </a:solidFill>
              </a:rPr>
              <a:t>altri</a:t>
            </a:r>
            <a:r>
              <a:rPr lang="en-US" sz="2400" dirty="0" smtClean="0">
                <a:solidFill>
                  <a:srgbClr val="FFFF00"/>
                </a:solidFill>
              </a:rPr>
              <a:t>?</a:t>
            </a:r>
          </a:p>
          <a:p>
            <a:endParaRPr lang="en-US" sz="2400" dirty="0" smtClean="0">
              <a:solidFill>
                <a:srgbClr val="FFFF00"/>
              </a:solidFill>
            </a:endParaRPr>
          </a:p>
          <a:p>
            <a:pPr>
              <a:buFont typeface="Wingdings" pitchFamily="2" charset="2"/>
              <a:buChar char="Ø"/>
            </a:pPr>
            <a:r>
              <a:rPr lang="en-US" sz="2400" dirty="0" err="1" smtClean="0">
                <a:solidFill>
                  <a:srgbClr val="FFFF00"/>
                </a:solidFill>
              </a:rPr>
              <a:t>Cosa</a:t>
            </a:r>
            <a:r>
              <a:rPr lang="en-US" sz="2400" dirty="0" smtClean="0">
                <a:solidFill>
                  <a:srgbClr val="FFFF00"/>
                </a:solidFill>
              </a:rPr>
              <a:t> </a:t>
            </a:r>
            <a:r>
              <a:rPr lang="en-US" sz="2400" dirty="0" err="1" smtClean="0">
                <a:solidFill>
                  <a:srgbClr val="FFFF00"/>
                </a:solidFill>
              </a:rPr>
              <a:t>vuol</a:t>
            </a:r>
            <a:r>
              <a:rPr lang="en-US" sz="2400" dirty="0" smtClean="0">
                <a:solidFill>
                  <a:srgbClr val="FFFF00"/>
                </a:solidFill>
              </a:rPr>
              <a:t> dire per </a:t>
            </a:r>
            <a:r>
              <a:rPr lang="en-US" sz="2400" dirty="0" err="1" smtClean="0">
                <a:solidFill>
                  <a:srgbClr val="FFFF00"/>
                </a:solidFill>
              </a:rPr>
              <a:t>te</a:t>
            </a:r>
            <a:r>
              <a:rPr lang="en-US" sz="2400" dirty="0" smtClean="0">
                <a:solidFill>
                  <a:srgbClr val="FFFF00"/>
                </a:solidFill>
              </a:rPr>
              <a:t> fare </a:t>
            </a:r>
            <a:r>
              <a:rPr lang="en-US" sz="2400" dirty="0" err="1" smtClean="0">
                <a:solidFill>
                  <a:srgbClr val="FFFF00"/>
                </a:solidFill>
              </a:rPr>
              <a:t>elemosina</a:t>
            </a:r>
            <a:r>
              <a:rPr lang="en-US" sz="2400" dirty="0" smtClean="0">
                <a:solidFill>
                  <a:srgbClr val="FFFF00"/>
                </a:solidFill>
              </a:rPr>
              <a:t> o </a:t>
            </a:r>
            <a:r>
              <a:rPr lang="en-US" sz="2400" dirty="0" err="1" smtClean="0">
                <a:solidFill>
                  <a:srgbClr val="FFFF00"/>
                </a:solidFill>
              </a:rPr>
              <a:t>essere</a:t>
            </a:r>
            <a:r>
              <a:rPr lang="en-US" sz="2400" dirty="0" smtClean="0">
                <a:solidFill>
                  <a:srgbClr val="FFFF00"/>
                </a:solidFill>
              </a:rPr>
              <a:t> </a:t>
            </a:r>
            <a:r>
              <a:rPr lang="en-US" sz="2400" dirty="0" err="1" smtClean="0">
                <a:solidFill>
                  <a:srgbClr val="FFFF00"/>
                </a:solidFill>
              </a:rPr>
              <a:t>caritatevole</a:t>
            </a:r>
            <a:r>
              <a:rPr lang="en-US" sz="2400" dirty="0" smtClean="0">
                <a:solidFill>
                  <a:srgbClr val="FFFF00"/>
                </a:solidFill>
              </a:rPr>
              <a:t>?</a:t>
            </a:r>
            <a:endParaRPr lang="it-IT" sz="2400" dirty="0" smtClean="0">
              <a:solidFill>
                <a:srgbClr val="FFFF00"/>
              </a:solidFill>
            </a:endParaRPr>
          </a:p>
        </p:txBody>
      </p:sp>
      <p:pic>
        <p:nvPicPr>
          <p:cNvPr id="25604" name="Picture 4" descr="http://upload.wikimedia.org/wikipedia/it/9/98/Paolo_e_Ges%C3%B9.jpg"/>
          <p:cNvPicPr>
            <a:picLocks noChangeAspect="1" noChangeArrowheads="1"/>
          </p:cNvPicPr>
          <p:nvPr/>
        </p:nvPicPr>
        <p:blipFill>
          <a:blip r:embed="rId2" cstate="print"/>
          <a:srcRect/>
          <a:stretch>
            <a:fillRect/>
          </a:stretch>
        </p:blipFill>
        <p:spPr bwMode="auto">
          <a:xfrm>
            <a:off x="5643570" y="785794"/>
            <a:ext cx="2857500" cy="2857500"/>
          </a:xfrm>
          <a:prstGeom prst="rect">
            <a:avLst/>
          </a:prstGeom>
          <a:noFill/>
        </p:spPr>
      </p:pic>
      <p:pic>
        <p:nvPicPr>
          <p:cNvPr id="25606" name="Picture 6" descr="http://www.animatamente.net/public/comunita/18/2009_11/img/clip-art-religiose-giovane-ricco-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15074" y="3857628"/>
            <a:ext cx="1945501" cy="2816193"/>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3214678" y="1428736"/>
            <a:ext cx="5500726" cy="18774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b="0" i="0" u="none" strike="noStrike" cap="none" normalizeH="0" baseline="0" dirty="0" smtClean="0">
              <a:ln>
                <a:noFill/>
              </a:ln>
              <a:solidFill>
                <a:srgbClr val="FFFF0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rgbClr val="FFFF00"/>
                </a:solidFill>
                <a:effectLst/>
                <a:ea typeface="Times New Roman" pitchFamily="18" charset="0"/>
              </a:rPr>
              <a:t>Gli</a:t>
            </a:r>
            <a:r>
              <a:rPr kumimoji="0" lang="en-US" sz="2000" b="1" i="0" u="none" strike="noStrike" cap="none" normalizeH="0" baseline="0" dirty="0" smtClean="0">
                <a:ln>
                  <a:noFill/>
                </a:ln>
                <a:solidFill>
                  <a:srgbClr val="FFFF00"/>
                </a:solidFill>
                <a:effectLst/>
                <a:ea typeface="Times New Roman" pitchFamily="18" charset="0"/>
              </a:rPr>
              <a:t> </a:t>
            </a:r>
            <a:r>
              <a:rPr kumimoji="0" lang="en-US" sz="2000" b="1" i="0" u="none" strike="noStrike" cap="none" normalizeH="0" baseline="0" dirty="0" err="1" smtClean="0">
                <a:ln>
                  <a:noFill/>
                </a:ln>
                <a:solidFill>
                  <a:srgbClr val="FFFF00"/>
                </a:solidFill>
                <a:effectLst/>
                <a:ea typeface="Times New Roman" pitchFamily="18" charset="0"/>
              </a:rPr>
              <a:t>eroi</a:t>
            </a:r>
            <a:r>
              <a:rPr kumimoji="0" lang="en-US" sz="2000" b="1" i="0" u="none" strike="noStrike" cap="none" normalizeH="0" baseline="0" dirty="0" smtClean="0">
                <a:ln>
                  <a:noFill/>
                </a:ln>
                <a:solidFill>
                  <a:srgbClr val="FFFF00"/>
                </a:solidFill>
                <a:effectLst/>
                <a:ea typeface="Times New Roman" pitchFamily="18" charset="0"/>
              </a:rPr>
              <a:t> </a:t>
            </a:r>
            <a:r>
              <a:rPr kumimoji="0" lang="en-US" sz="2000" b="1" i="0" u="none" strike="noStrike" cap="none" normalizeH="0" baseline="0" dirty="0" err="1" smtClean="0">
                <a:ln>
                  <a:noFill/>
                </a:ln>
                <a:solidFill>
                  <a:srgbClr val="FFFF00"/>
                </a:solidFill>
                <a:effectLst/>
                <a:ea typeface="Times New Roman" pitchFamily="18" charset="0"/>
              </a:rPr>
              <a:t>negativi</a:t>
            </a:r>
            <a:r>
              <a:rPr kumimoji="0" lang="en-US" sz="2000" b="1" i="0" u="none" strike="noStrike" cap="none" normalizeH="0" baseline="0" dirty="0" smtClean="0">
                <a:ln>
                  <a:noFill/>
                </a:ln>
                <a:solidFill>
                  <a:srgbClr val="FFFF00"/>
                </a:solidFill>
                <a:effectLst/>
                <a:ea typeface="Times New Roman" pitchFamily="18" charset="0"/>
              </a:rPr>
              <a:t>: </a:t>
            </a:r>
            <a:r>
              <a:rPr kumimoji="0" lang="en-US" sz="2000" b="0" i="0" u="none" strike="noStrike" cap="none" normalizeH="0" baseline="0" dirty="0" smtClean="0">
                <a:ln>
                  <a:noFill/>
                </a:ln>
                <a:solidFill>
                  <a:srgbClr val="FFFF00"/>
                </a:solidFill>
                <a:effectLst/>
                <a:ea typeface="Times New Roman" pitchFamily="18" charset="0"/>
              </a:rPr>
              <a:t>la </a:t>
            </a:r>
            <a:r>
              <a:rPr kumimoji="0" lang="en-US" sz="2000" b="0" i="0" u="none" strike="noStrike" cap="none" normalizeH="0" baseline="0" dirty="0" err="1" smtClean="0">
                <a:ln>
                  <a:noFill/>
                </a:ln>
                <a:solidFill>
                  <a:srgbClr val="FFFF00"/>
                </a:solidFill>
                <a:effectLst/>
                <a:ea typeface="Times New Roman" pitchFamily="18" charset="0"/>
              </a:rPr>
              <a:t>matrigna</a:t>
            </a:r>
            <a:r>
              <a:rPr kumimoji="0" lang="en-US" sz="2000" b="0" i="0" u="none" strike="noStrike" cap="none" normalizeH="0" baseline="0" dirty="0" smtClean="0">
                <a:ln>
                  <a:noFill/>
                </a:ln>
                <a:solidFill>
                  <a:srgbClr val="FFFF00"/>
                </a:solidFill>
                <a:effectLst/>
                <a:ea typeface="Times New Roman" pitchFamily="18" charset="0"/>
              </a:rPr>
              <a:t> </a:t>
            </a:r>
            <a:r>
              <a:rPr kumimoji="0" lang="en-US" sz="2000" b="0" i="0" u="none" strike="noStrike" cap="none" normalizeH="0" baseline="0" dirty="0" err="1" smtClean="0">
                <a:ln>
                  <a:noFill/>
                </a:ln>
                <a:solidFill>
                  <a:srgbClr val="FFFF00"/>
                </a:solidFill>
                <a:effectLst/>
                <a:ea typeface="Times New Roman" pitchFamily="18" charset="0"/>
              </a:rPr>
              <a:t>di</a:t>
            </a:r>
            <a:r>
              <a:rPr kumimoji="0" lang="en-US" sz="2000" b="0" i="0" u="none" strike="noStrike" cap="none" normalizeH="0" baseline="0" dirty="0" smtClean="0">
                <a:ln>
                  <a:noFill/>
                </a:ln>
                <a:solidFill>
                  <a:srgbClr val="FFFF00"/>
                </a:solidFill>
                <a:effectLst/>
                <a:ea typeface="Times New Roman" pitchFamily="18" charset="0"/>
              </a:rPr>
              <a:t> </a:t>
            </a:r>
            <a:r>
              <a:rPr kumimoji="0" lang="en-US" sz="2000" b="0" i="0" u="none" strike="noStrike" cap="none" normalizeH="0" baseline="0" dirty="0" err="1" smtClean="0">
                <a:ln>
                  <a:noFill/>
                </a:ln>
                <a:solidFill>
                  <a:srgbClr val="FFFF00"/>
                </a:solidFill>
                <a:effectLst/>
                <a:ea typeface="Times New Roman" pitchFamily="18" charset="0"/>
              </a:rPr>
              <a:t>Biancaneve</a:t>
            </a:r>
            <a:r>
              <a:rPr kumimoji="0" lang="en-US" sz="2000" b="0" i="0" u="none" strike="noStrike" cap="none" normalizeH="0" baseline="0" dirty="0" smtClean="0">
                <a:ln>
                  <a:noFill/>
                </a:ln>
                <a:solidFill>
                  <a:srgbClr val="FFFF00"/>
                </a:solidFill>
                <a:effectLst/>
                <a:ea typeface="Times New Roman" pitchFamily="18" charset="0"/>
              </a:rPr>
              <a:t> </a:t>
            </a:r>
            <a:r>
              <a:rPr kumimoji="0" lang="en-US" sz="2000" b="0" i="0" u="none" strike="noStrike" cap="none" normalizeH="0" baseline="0" dirty="0" err="1" smtClean="0">
                <a:ln>
                  <a:noFill/>
                </a:ln>
                <a:solidFill>
                  <a:srgbClr val="FFFF00"/>
                </a:solidFill>
                <a:effectLst/>
                <a:ea typeface="Times New Roman" pitchFamily="18" charset="0"/>
              </a:rPr>
              <a:t>che</a:t>
            </a:r>
            <a:r>
              <a:rPr kumimoji="0" lang="en-US" sz="2000" b="0" i="0" u="none" strike="noStrike" cap="none" normalizeH="0" baseline="0" dirty="0" smtClean="0">
                <a:ln>
                  <a:noFill/>
                </a:ln>
                <a:solidFill>
                  <a:srgbClr val="FFFF00"/>
                </a:solidFill>
                <a:effectLst/>
                <a:ea typeface="Times New Roman" pitchFamily="18" charset="0"/>
              </a:rPr>
              <a:t> </a:t>
            </a:r>
            <a:r>
              <a:rPr kumimoji="0" lang="en-US" sz="2000" b="0" i="0" u="none" strike="noStrike" cap="none" normalizeH="0" baseline="0" dirty="0" err="1" smtClean="0">
                <a:ln>
                  <a:noFill/>
                </a:ln>
                <a:solidFill>
                  <a:srgbClr val="FFFF00"/>
                </a:solidFill>
                <a:effectLst/>
                <a:ea typeface="Times New Roman" pitchFamily="18" charset="0"/>
              </a:rPr>
              <a:t>guardandosi</a:t>
            </a:r>
            <a:r>
              <a:rPr kumimoji="0" lang="en-US" sz="2000" b="0" i="0" u="none" strike="noStrike" cap="none" normalizeH="0" baseline="0" dirty="0" smtClean="0">
                <a:ln>
                  <a:noFill/>
                </a:ln>
                <a:solidFill>
                  <a:srgbClr val="FFFF00"/>
                </a:solidFill>
                <a:effectLst/>
                <a:ea typeface="Times New Roman" pitchFamily="18" charset="0"/>
              </a:rPr>
              <a:t> </a:t>
            </a:r>
            <a:r>
              <a:rPr kumimoji="0" lang="en-US" sz="2000" b="0" i="0" u="none" strike="noStrike" cap="none" normalizeH="0" baseline="0" dirty="0" err="1" smtClean="0">
                <a:ln>
                  <a:noFill/>
                </a:ln>
                <a:solidFill>
                  <a:srgbClr val="FFFF00"/>
                </a:solidFill>
                <a:effectLst/>
                <a:ea typeface="Times New Roman" pitchFamily="18" charset="0"/>
              </a:rPr>
              <a:t>sempre</a:t>
            </a:r>
            <a:r>
              <a:rPr kumimoji="0" lang="en-US" sz="2000" b="0" i="0" u="none" strike="noStrike" cap="none" normalizeH="0" baseline="0" dirty="0" smtClean="0">
                <a:ln>
                  <a:noFill/>
                </a:ln>
                <a:solidFill>
                  <a:srgbClr val="FFFF00"/>
                </a:solidFill>
                <a:effectLst/>
                <a:ea typeface="Times New Roman" pitchFamily="18" charset="0"/>
              </a:rPr>
              <a:t> </a:t>
            </a:r>
            <a:r>
              <a:rPr kumimoji="0" lang="en-US" sz="2000" b="0" i="0" u="none" strike="noStrike" cap="none" normalizeH="0" baseline="0" dirty="0" err="1" smtClean="0">
                <a:ln>
                  <a:noFill/>
                </a:ln>
                <a:solidFill>
                  <a:srgbClr val="FFFF00"/>
                </a:solidFill>
                <a:effectLst/>
                <a:ea typeface="Times New Roman" pitchFamily="18" charset="0"/>
              </a:rPr>
              <a:t>allo</a:t>
            </a:r>
            <a:r>
              <a:rPr kumimoji="0" lang="en-US" sz="2000" b="0" i="0" u="none" strike="noStrike" cap="none" normalizeH="0" baseline="0" dirty="0" smtClean="0">
                <a:ln>
                  <a:noFill/>
                </a:ln>
                <a:solidFill>
                  <a:srgbClr val="FFFF00"/>
                </a:solidFill>
                <a:effectLst/>
                <a:ea typeface="Times New Roman" pitchFamily="18" charset="0"/>
              </a:rPr>
              <a:t> </a:t>
            </a:r>
            <a:r>
              <a:rPr kumimoji="0" lang="en-US" sz="2000" b="0" i="0" u="none" strike="noStrike" cap="none" normalizeH="0" baseline="0" dirty="0" err="1" smtClean="0">
                <a:ln>
                  <a:noFill/>
                </a:ln>
                <a:solidFill>
                  <a:srgbClr val="FFFF00"/>
                </a:solidFill>
                <a:effectLst/>
                <a:ea typeface="Times New Roman" pitchFamily="18" charset="0"/>
              </a:rPr>
              <a:t>specchio</a:t>
            </a:r>
            <a:r>
              <a:rPr kumimoji="0" lang="en-US" sz="2000" b="0" i="0" u="none" strike="noStrike" cap="none" normalizeH="0" baseline="0" dirty="0" smtClean="0">
                <a:ln>
                  <a:noFill/>
                </a:ln>
                <a:solidFill>
                  <a:srgbClr val="FFFF00"/>
                </a:solidFill>
                <a:effectLst/>
                <a:ea typeface="Times New Roman" pitchFamily="18" charset="0"/>
              </a:rPr>
              <a:t> </a:t>
            </a:r>
            <a:r>
              <a:rPr kumimoji="0" lang="en-US" sz="2000" b="0" i="0" u="none" strike="noStrike" cap="none" normalizeH="0" baseline="0" dirty="0" err="1" smtClean="0">
                <a:ln>
                  <a:noFill/>
                </a:ln>
                <a:solidFill>
                  <a:srgbClr val="FFFF00"/>
                </a:solidFill>
                <a:effectLst/>
                <a:ea typeface="Times New Roman" pitchFamily="18" charset="0"/>
              </a:rPr>
              <a:t>domandava</a:t>
            </a:r>
            <a:r>
              <a:rPr kumimoji="0" lang="en-US" sz="2000" b="0" i="0" u="none" strike="noStrike" cap="none" normalizeH="0" baseline="0" dirty="0" smtClean="0">
                <a:ln>
                  <a:noFill/>
                </a:ln>
                <a:solidFill>
                  <a:srgbClr val="FFFF00"/>
                </a:solidFill>
                <a:effectLst/>
                <a:ea typeface="Times New Roman" pitchFamily="18" charset="0"/>
              </a:rPr>
              <a:t>: “</a:t>
            </a:r>
            <a:r>
              <a:rPr kumimoji="0" lang="en-US" sz="2000" b="0" i="0" u="none" strike="noStrike" cap="none" normalizeH="0" baseline="0" dirty="0" err="1" smtClean="0">
                <a:ln>
                  <a:noFill/>
                </a:ln>
                <a:solidFill>
                  <a:srgbClr val="FFFF00"/>
                </a:solidFill>
                <a:effectLst/>
                <a:ea typeface="Times New Roman" pitchFamily="18" charset="0"/>
              </a:rPr>
              <a:t>specchio</a:t>
            </a:r>
            <a:r>
              <a:rPr kumimoji="0" lang="en-US" sz="2000" b="0" i="0" u="none" strike="noStrike" cap="none" normalizeH="0" baseline="0" dirty="0" smtClean="0">
                <a:ln>
                  <a:noFill/>
                </a:ln>
                <a:solidFill>
                  <a:srgbClr val="FFFF00"/>
                </a:solidFill>
                <a:effectLst/>
                <a:ea typeface="Times New Roman" pitchFamily="18" charset="0"/>
              </a:rPr>
              <a:t>, </a:t>
            </a:r>
            <a:r>
              <a:rPr kumimoji="0" lang="en-US" sz="2000" b="0" i="0" u="none" strike="noStrike" cap="none" normalizeH="0" baseline="0" dirty="0" err="1" smtClean="0">
                <a:ln>
                  <a:noFill/>
                </a:ln>
                <a:solidFill>
                  <a:srgbClr val="FFFF00"/>
                </a:solidFill>
                <a:effectLst/>
                <a:ea typeface="Times New Roman" pitchFamily="18" charset="0"/>
              </a:rPr>
              <a:t>specchio</a:t>
            </a:r>
            <a:r>
              <a:rPr kumimoji="0" lang="en-US" sz="2000" b="0" i="0" u="none" strike="noStrike" cap="none" normalizeH="0" baseline="0" dirty="0" smtClean="0">
                <a:ln>
                  <a:noFill/>
                </a:ln>
                <a:solidFill>
                  <a:srgbClr val="FFFF00"/>
                </a:solidFill>
                <a:effectLst/>
                <a:ea typeface="Times New Roman" pitchFamily="18" charset="0"/>
              </a:rPr>
              <a:t> </a:t>
            </a:r>
            <a:r>
              <a:rPr kumimoji="0" lang="en-US" sz="2000" b="0" i="0" u="none" strike="noStrike" cap="none" normalizeH="0" baseline="0" dirty="0" err="1" smtClean="0">
                <a:ln>
                  <a:noFill/>
                </a:ln>
                <a:solidFill>
                  <a:srgbClr val="FFFF00"/>
                </a:solidFill>
                <a:effectLst/>
                <a:ea typeface="Times New Roman" pitchFamily="18" charset="0"/>
              </a:rPr>
              <a:t>delle</a:t>
            </a:r>
            <a:r>
              <a:rPr kumimoji="0" lang="en-US" sz="2000" b="0" i="0" u="none" strike="noStrike" cap="none" normalizeH="0" baseline="0" dirty="0" smtClean="0">
                <a:ln>
                  <a:noFill/>
                </a:ln>
                <a:solidFill>
                  <a:srgbClr val="FFFF00"/>
                </a:solidFill>
                <a:effectLst/>
                <a:ea typeface="Times New Roman" pitchFamily="18" charset="0"/>
              </a:rPr>
              <a:t> </a:t>
            </a:r>
            <a:r>
              <a:rPr kumimoji="0" lang="en-US" sz="2000" b="0" i="0" u="none" strike="noStrike" cap="none" normalizeH="0" baseline="0" dirty="0" err="1" smtClean="0">
                <a:ln>
                  <a:noFill/>
                </a:ln>
                <a:solidFill>
                  <a:srgbClr val="FFFF00"/>
                </a:solidFill>
                <a:effectLst/>
                <a:ea typeface="Times New Roman" pitchFamily="18" charset="0"/>
              </a:rPr>
              <a:t>mie</a:t>
            </a:r>
            <a:r>
              <a:rPr kumimoji="0" lang="en-US" sz="2000" b="0" i="0" u="none" strike="noStrike" cap="none" normalizeH="0" baseline="0" dirty="0" smtClean="0">
                <a:ln>
                  <a:noFill/>
                </a:ln>
                <a:solidFill>
                  <a:srgbClr val="FFFF00"/>
                </a:solidFill>
                <a:effectLst/>
                <a:ea typeface="Times New Roman" pitchFamily="18" charset="0"/>
              </a:rPr>
              <a:t> </a:t>
            </a:r>
            <a:r>
              <a:rPr kumimoji="0" lang="en-US" sz="2000" b="0" i="0" u="none" strike="noStrike" cap="none" normalizeH="0" baseline="0" dirty="0" err="1" smtClean="0">
                <a:ln>
                  <a:noFill/>
                </a:ln>
                <a:solidFill>
                  <a:srgbClr val="FFFF00"/>
                </a:solidFill>
                <a:effectLst/>
                <a:ea typeface="Times New Roman" pitchFamily="18" charset="0"/>
              </a:rPr>
              <a:t>brame</a:t>
            </a:r>
            <a:r>
              <a:rPr kumimoji="0" lang="en-US" sz="2000" b="0" i="0" u="none" strike="noStrike" cap="none" normalizeH="0" baseline="0" dirty="0" smtClean="0">
                <a:ln>
                  <a:noFill/>
                </a:ln>
                <a:solidFill>
                  <a:srgbClr val="FFFF00"/>
                </a:solidFill>
                <a:effectLst/>
                <a:ea typeface="Times New Roman" pitchFamily="18" charset="0"/>
              </a:rPr>
              <a:t>, chi è la </a:t>
            </a:r>
            <a:r>
              <a:rPr kumimoji="0" lang="en-US" sz="2000" b="0" i="0" u="none" strike="noStrike" cap="none" normalizeH="0" baseline="0" dirty="0" err="1" smtClean="0">
                <a:ln>
                  <a:noFill/>
                </a:ln>
                <a:solidFill>
                  <a:srgbClr val="FFFF00"/>
                </a:solidFill>
                <a:effectLst/>
                <a:ea typeface="Times New Roman" pitchFamily="18" charset="0"/>
              </a:rPr>
              <a:t>più</a:t>
            </a:r>
            <a:r>
              <a:rPr kumimoji="0" lang="en-US" sz="2000" b="0" i="0" u="none" strike="noStrike" cap="none" normalizeH="0" baseline="0" dirty="0" smtClean="0">
                <a:ln>
                  <a:noFill/>
                </a:ln>
                <a:solidFill>
                  <a:srgbClr val="FFFF00"/>
                </a:solidFill>
                <a:effectLst/>
                <a:ea typeface="Times New Roman" pitchFamily="18" charset="0"/>
              </a:rPr>
              <a:t> </a:t>
            </a:r>
            <a:r>
              <a:rPr kumimoji="0" lang="en-US" sz="2000" b="0" i="0" u="none" strike="noStrike" cap="none" normalizeH="0" baseline="0" dirty="0" err="1" smtClean="0">
                <a:ln>
                  <a:noFill/>
                </a:ln>
                <a:solidFill>
                  <a:srgbClr val="FFFF00"/>
                </a:solidFill>
                <a:effectLst/>
                <a:ea typeface="Times New Roman" pitchFamily="18" charset="0"/>
              </a:rPr>
              <a:t>bella</a:t>
            </a:r>
            <a:r>
              <a:rPr kumimoji="0" lang="en-US" sz="2000" b="0" i="0" u="none" strike="noStrike" cap="none" normalizeH="0" baseline="0" dirty="0" smtClean="0">
                <a:ln>
                  <a:noFill/>
                </a:ln>
                <a:solidFill>
                  <a:srgbClr val="FFFF00"/>
                </a:solidFill>
                <a:effectLst/>
                <a:ea typeface="Times New Roman" pitchFamily="18" charset="0"/>
              </a:rPr>
              <a:t> del </a:t>
            </a:r>
            <a:r>
              <a:rPr kumimoji="0" lang="en-US" sz="2000" b="0" i="0" u="none" strike="noStrike" cap="none" normalizeH="0" baseline="0" dirty="0" err="1" smtClean="0">
                <a:ln>
                  <a:noFill/>
                </a:ln>
                <a:solidFill>
                  <a:srgbClr val="FFFF00"/>
                </a:solidFill>
                <a:effectLst/>
                <a:ea typeface="Times New Roman" pitchFamily="18" charset="0"/>
              </a:rPr>
              <a:t>reame</a:t>
            </a:r>
            <a:r>
              <a:rPr kumimoji="0" lang="en-US" sz="2000" b="0" i="0" u="none" strike="noStrike" cap="none" normalizeH="0" baseline="0" dirty="0" smtClean="0">
                <a:ln>
                  <a:noFill/>
                </a:ln>
                <a:solidFill>
                  <a:srgbClr val="FFFF00"/>
                </a:solidFill>
                <a:effectLst/>
                <a:ea typeface="Times New Roman" pitchFamily="18" charset="0"/>
              </a:rPr>
              <a:t>?”</a:t>
            </a:r>
            <a:endParaRPr kumimoji="0" lang="it-IT" sz="2000" b="0" i="0" u="none" strike="noStrike" cap="none" normalizeH="0" baseline="0" dirty="0" smtClean="0">
              <a:ln>
                <a:noFill/>
              </a:ln>
              <a:solidFill>
                <a:srgbClr val="FFFF0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rgbClr val="FFFF00"/>
              </a:solidFill>
              <a:effectLst/>
            </a:endParaRPr>
          </a:p>
        </p:txBody>
      </p:sp>
      <p:pic>
        <p:nvPicPr>
          <p:cNvPr id="3" name="Immagine 2" descr="strega.jpg"/>
          <p:cNvPicPr>
            <a:picLocks noChangeAspect="1"/>
          </p:cNvPicPr>
          <p:nvPr/>
        </p:nvPicPr>
        <p:blipFill>
          <a:blip r:embed="rId2" cstate="print"/>
          <a:stretch>
            <a:fillRect/>
          </a:stretch>
        </p:blipFill>
        <p:spPr>
          <a:xfrm>
            <a:off x="857224" y="1357298"/>
            <a:ext cx="1971675" cy="2857500"/>
          </a:xfrm>
          <a:prstGeom prst="rect">
            <a:avLst/>
          </a:prstGeom>
        </p:spPr>
      </p:pic>
      <p:pic>
        <p:nvPicPr>
          <p:cNvPr id="4" name="Immagine 3" descr="matrigna_biancaneve.gif"/>
          <p:cNvPicPr>
            <a:picLocks noChangeAspect="1"/>
          </p:cNvPicPr>
          <p:nvPr/>
        </p:nvPicPr>
        <p:blipFill>
          <a:blip r:embed="rId3" cstate="print"/>
          <a:stretch>
            <a:fillRect/>
          </a:stretch>
        </p:blipFill>
        <p:spPr>
          <a:xfrm>
            <a:off x="6429388" y="3571876"/>
            <a:ext cx="2219325" cy="3048000"/>
          </a:xfrm>
          <a:prstGeom prst="rect">
            <a:avLst/>
          </a:prstGeom>
        </p:spPr>
      </p:pic>
      <p:sp>
        <p:nvSpPr>
          <p:cNvPr id="5" name="Rettangolo 4"/>
          <p:cNvSpPr/>
          <p:nvPr/>
        </p:nvSpPr>
        <p:spPr>
          <a:xfrm>
            <a:off x="2857488" y="285728"/>
            <a:ext cx="3342133"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5400" b="1" cap="none" spc="50" dirty="0" smtClean="0">
                <a:ln w="11430"/>
                <a:solidFill>
                  <a:srgbClr val="FF0000"/>
                </a:solidFill>
              </a:rPr>
              <a:t>3° L’invidia</a:t>
            </a:r>
            <a:endParaRPr lang="it-IT" sz="5400" b="1" cap="none" spc="50" dirty="0">
              <a:ln w="1143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571472" y="1714488"/>
            <a:ext cx="3786214" cy="43577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sz="1600" dirty="0" smtClean="0"/>
          </a:p>
        </p:txBody>
      </p:sp>
      <p:sp>
        <p:nvSpPr>
          <p:cNvPr id="3" name="Rettangolo arrotondato 2"/>
          <p:cNvSpPr/>
          <p:nvPr/>
        </p:nvSpPr>
        <p:spPr>
          <a:xfrm>
            <a:off x="4929190" y="1643050"/>
            <a:ext cx="3571900" cy="41434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err="1" smtClean="0">
                <a:ea typeface="Times New Roman" pitchFamily="18" charset="0"/>
              </a:rPr>
              <a:t>Caino</a:t>
            </a:r>
            <a:r>
              <a:rPr lang="en-US" dirty="0" smtClean="0">
                <a:ea typeface="Times New Roman" pitchFamily="18" charset="0"/>
              </a:rPr>
              <a:t>, </a:t>
            </a:r>
            <a:r>
              <a:rPr lang="en-US" dirty="0" err="1" smtClean="0">
                <a:ea typeface="Times New Roman" pitchFamily="18" charset="0"/>
              </a:rPr>
              <a:t>il</a:t>
            </a:r>
            <a:r>
              <a:rPr lang="en-US" dirty="0" smtClean="0">
                <a:ea typeface="Times New Roman" pitchFamily="18" charset="0"/>
              </a:rPr>
              <a:t> primo </a:t>
            </a:r>
            <a:r>
              <a:rPr lang="en-US" dirty="0" err="1" smtClean="0">
                <a:ea typeface="Times New Roman" pitchFamily="18" charset="0"/>
              </a:rPr>
              <a:t>figlio</a:t>
            </a:r>
            <a:r>
              <a:rPr lang="en-US" dirty="0" smtClean="0">
                <a:ea typeface="Times New Roman" pitchFamily="18" charset="0"/>
              </a:rPr>
              <a:t> </a:t>
            </a:r>
            <a:r>
              <a:rPr lang="en-US" dirty="0" err="1" smtClean="0">
                <a:ea typeface="Times New Roman" pitchFamily="18" charset="0"/>
              </a:rPr>
              <a:t>di</a:t>
            </a:r>
            <a:r>
              <a:rPr lang="en-US" dirty="0" smtClean="0">
                <a:ea typeface="Times New Roman" pitchFamily="18" charset="0"/>
              </a:rPr>
              <a:t> </a:t>
            </a:r>
            <a:r>
              <a:rPr lang="en-US" dirty="0" err="1" smtClean="0">
                <a:ea typeface="Times New Roman" pitchFamily="18" charset="0"/>
              </a:rPr>
              <a:t>Adamo</a:t>
            </a:r>
            <a:r>
              <a:rPr lang="en-US" dirty="0" smtClean="0">
                <a:ea typeface="Times New Roman" pitchFamily="18" charset="0"/>
              </a:rPr>
              <a:t> </a:t>
            </a:r>
            <a:r>
              <a:rPr lang="en-US" dirty="0" err="1" smtClean="0">
                <a:ea typeface="Times New Roman" pitchFamily="18" charset="0"/>
              </a:rPr>
              <a:t>ed</a:t>
            </a:r>
            <a:r>
              <a:rPr lang="en-US" dirty="0" smtClean="0">
                <a:ea typeface="Times New Roman" pitchFamily="18" charset="0"/>
              </a:rPr>
              <a:t> Eva, </a:t>
            </a:r>
            <a:r>
              <a:rPr lang="en-US" dirty="0" err="1" smtClean="0">
                <a:ea typeface="Times New Roman" pitchFamily="18" charset="0"/>
              </a:rPr>
              <a:t>il</a:t>
            </a:r>
            <a:r>
              <a:rPr lang="en-US" dirty="0" smtClean="0">
                <a:ea typeface="Times New Roman" pitchFamily="18" charset="0"/>
              </a:rPr>
              <a:t> primo </a:t>
            </a:r>
            <a:r>
              <a:rPr lang="en-US" dirty="0" err="1" smtClean="0">
                <a:ea typeface="Times New Roman" pitchFamily="18" charset="0"/>
              </a:rPr>
              <a:t>invidioso</a:t>
            </a:r>
            <a:r>
              <a:rPr lang="en-US" dirty="0" smtClean="0">
                <a:ea typeface="Times New Roman" pitchFamily="18" charset="0"/>
              </a:rPr>
              <a:t>. </a:t>
            </a:r>
            <a:r>
              <a:rPr lang="en-US" dirty="0" err="1" smtClean="0">
                <a:ea typeface="Times New Roman" pitchFamily="18" charset="0"/>
              </a:rPr>
              <a:t>Nel</a:t>
            </a:r>
            <a:r>
              <a:rPr lang="en-US" dirty="0" smtClean="0">
                <a:ea typeface="Times New Roman" pitchFamily="18" charset="0"/>
              </a:rPr>
              <a:t> </a:t>
            </a:r>
            <a:r>
              <a:rPr lang="en-US" dirty="0" err="1" smtClean="0">
                <a:ea typeface="Times New Roman" pitchFamily="18" charset="0"/>
              </a:rPr>
              <a:t>racconto</a:t>
            </a:r>
            <a:r>
              <a:rPr lang="en-US" dirty="0" smtClean="0">
                <a:ea typeface="Times New Roman" pitchFamily="18" charset="0"/>
              </a:rPr>
              <a:t> </a:t>
            </a:r>
            <a:r>
              <a:rPr lang="en-US" dirty="0" err="1" smtClean="0">
                <a:ea typeface="Times New Roman" pitchFamily="18" charset="0"/>
              </a:rPr>
              <a:t>biblico</a:t>
            </a:r>
            <a:r>
              <a:rPr lang="en-US" dirty="0" smtClean="0">
                <a:ea typeface="Times New Roman" pitchFamily="18" charset="0"/>
              </a:rPr>
              <a:t> </a:t>
            </a:r>
            <a:r>
              <a:rPr lang="en-US" dirty="0" err="1" smtClean="0">
                <a:ea typeface="Times New Roman" pitchFamily="18" charset="0"/>
              </a:rPr>
              <a:t>vedeva</a:t>
            </a:r>
            <a:r>
              <a:rPr lang="en-US" dirty="0" smtClean="0">
                <a:ea typeface="Times New Roman" pitchFamily="18" charset="0"/>
              </a:rPr>
              <a:t> le sue </a:t>
            </a:r>
            <a:r>
              <a:rPr lang="en-US" dirty="0" err="1" smtClean="0">
                <a:ea typeface="Times New Roman" pitchFamily="18" charset="0"/>
              </a:rPr>
              <a:t>offerte</a:t>
            </a:r>
            <a:r>
              <a:rPr lang="en-US" dirty="0" smtClean="0">
                <a:ea typeface="Times New Roman" pitchFamily="18" charset="0"/>
              </a:rPr>
              <a:t> </a:t>
            </a:r>
            <a:r>
              <a:rPr lang="en-US" dirty="0" err="1" smtClean="0">
                <a:ea typeface="Times New Roman" pitchFamily="18" charset="0"/>
              </a:rPr>
              <a:t>rifiutate</a:t>
            </a:r>
            <a:r>
              <a:rPr lang="en-US" dirty="0" smtClean="0">
                <a:ea typeface="Times New Roman" pitchFamily="18" charset="0"/>
              </a:rPr>
              <a:t> </a:t>
            </a:r>
            <a:r>
              <a:rPr lang="en-US" dirty="0" err="1" smtClean="0">
                <a:ea typeface="Times New Roman" pitchFamily="18" charset="0"/>
              </a:rPr>
              <a:t>da</a:t>
            </a:r>
            <a:r>
              <a:rPr lang="en-US" dirty="0" smtClean="0">
                <a:ea typeface="Times New Roman" pitchFamily="18" charset="0"/>
              </a:rPr>
              <a:t> </a:t>
            </a:r>
            <a:r>
              <a:rPr lang="en-US" dirty="0" err="1" smtClean="0">
                <a:ea typeface="Times New Roman" pitchFamily="18" charset="0"/>
              </a:rPr>
              <a:t>Dio</a:t>
            </a:r>
            <a:r>
              <a:rPr lang="en-US" dirty="0" smtClean="0">
                <a:ea typeface="Times New Roman" pitchFamily="18" charset="0"/>
              </a:rPr>
              <a:t> in </a:t>
            </a:r>
            <a:r>
              <a:rPr lang="en-US" dirty="0" err="1" smtClean="0">
                <a:ea typeface="Times New Roman" pitchFamily="18" charset="0"/>
              </a:rPr>
              <a:t>favore</a:t>
            </a:r>
            <a:r>
              <a:rPr lang="en-US" dirty="0" smtClean="0">
                <a:ea typeface="Times New Roman" pitchFamily="18" charset="0"/>
              </a:rPr>
              <a:t> </a:t>
            </a:r>
            <a:r>
              <a:rPr lang="en-US" dirty="0" err="1" smtClean="0">
                <a:ea typeface="Times New Roman" pitchFamily="18" charset="0"/>
              </a:rPr>
              <a:t>di</a:t>
            </a:r>
            <a:r>
              <a:rPr lang="en-US" dirty="0" smtClean="0">
                <a:ea typeface="Times New Roman" pitchFamily="18" charset="0"/>
              </a:rPr>
              <a:t> </a:t>
            </a:r>
            <a:r>
              <a:rPr lang="en-US" dirty="0" err="1" smtClean="0">
                <a:ea typeface="Times New Roman" pitchFamily="18" charset="0"/>
              </a:rPr>
              <a:t>quelle</a:t>
            </a:r>
            <a:r>
              <a:rPr lang="en-US" dirty="0" smtClean="0">
                <a:ea typeface="Times New Roman" pitchFamily="18" charset="0"/>
              </a:rPr>
              <a:t> </a:t>
            </a:r>
            <a:r>
              <a:rPr lang="en-US" dirty="0" err="1" smtClean="0">
                <a:ea typeface="Times New Roman" pitchFamily="18" charset="0"/>
              </a:rPr>
              <a:t>offerta</a:t>
            </a:r>
            <a:r>
              <a:rPr lang="en-US" dirty="0" smtClean="0">
                <a:ea typeface="Times New Roman" pitchFamily="18" charset="0"/>
              </a:rPr>
              <a:t> </a:t>
            </a:r>
            <a:r>
              <a:rPr lang="en-US" dirty="0" err="1" smtClean="0">
                <a:ea typeface="Times New Roman" pitchFamily="18" charset="0"/>
              </a:rPr>
              <a:t>da</a:t>
            </a:r>
            <a:r>
              <a:rPr lang="en-US" dirty="0" smtClean="0">
                <a:ea typeface="Times New Roman" pitchFamily="18" charset="0"/>
              </a:rPr>
              <a:t> Abele, e per </a:t>
            </a:r>
            <a:r>
              <a:rPr lang="en-US" dirty="0" err="1" smtClean="0">
                <a:ea typeface="Times New Roman" pitchFamily="18" charset="0"/>
              </a:rPr>
              <a:t>invidia</a:t>
            </a:r>
            <a:r>
              <a:rPr lang="en-US" dirty="0" smtClean="0">
                <a:ea typeface="Times New Roman" pitchFamily="18" charset="0"/>
              </a:rPr>
              <a:t> lo </a:t>
            </a:r>
            <a:r>
              <a:rPr lang="en-US" dirty="0" err="1" smtClean="0">
                <a:ea typeface="Times New Roman" pitchFamily="18" charset="0"/>
              </a:rPr>
              <a:t>assassinò</a:t>
            </a:r>
            <a:r>
              <a:rPr lang="en-US" dirty="0" smtClean="0">
                <a:ea typeface="Times New Roman" pitchFamily="18" charset="0"/>
              </a:rPr>
              <a:t> (</a:t>
            </a:r>
            <a:r>
              <a:rPr lang="en-US" dirty="0" err="1" smtClean="0">
                <a:ea typeface="Times New Roman" pitchFamily="18" charset="0"/>
              </a:rPr>
              <a:t>Gn</a:t>
            </a:r>
            <a:r>
              <a:rPr lang="en-US" dirty="0" smtClean="0">
                <a:ea typeface="Times New Roman" pitchFamily="18" charset="0"/>
              </a:rPr>
              <a:t> 4).</a:t>
            </a:r>
            <a:endParaRPr lang="it-IT" dirty="0"/>
          </a:p>
        </p:txBody>
      </p:sp>
      <p:sp>
        <p:nvSpPr>
          <p:cNvPr id="4" name="Rettangolo 3"/>
          <p:cNvSpPr/>
          <p:nvPr/>
        </p:nvSpPr>
        <p:spPr>
          <a:xfrm>
            <a:off x="1714480" y="714356"/>
            <a:ext cx="1522597" cy="461665"/>
          </a:xfrm>
          <a:prstGeom prst="rect">
            <a:avLst/>
          </a:prstGeom>
        </p:spPr>
        <p:txBody>
          <a:bodyPr wrap="none">
            <a:spAutoFit/>
          </a:bodyPr>
          <a:lstStyle/>
          <a:p>
            <a:pPr algn="ctr"/>
            <a:r>
              <a:rPr lang="it-IT" sz="2400" b="1" dirty="0" smtClean="0">
                <a:solidFill>
                  <a:srgbClr val="FFFF00"/>
                </a:solidFill>
              </a:rPr>
              <a:t>Il concetto</a:t>
            </a:r>
            <a:endParaRPr lang="it-IT" sz="2400" b="1" dirty="0">
              <a:solidFill>
                <a:srgbClr val="FFFF00"/>
              </a:solidFill>
            </a:endParaRPr>
          </a:p>
        </p:txBody>
      </p:sp>
      <p:sp>
        <p:nvSpPr>
          <p:cNvPr id="5" name="Rettangolo 4"/>
          <p:cNvSpPr/>
          <p:nvPr/>
        </p:nvSpPr>
        <p:spPr>
          <a:xfrm>
            <a:off x="5786446" y="785794"/>
            <a:ext cx="1720343" cy="461665"/>
          </a:xfrm>
          <a:prstGeom prst="rect">
            <a:avLst/>
          </a:prstGeom>
        </p:spPr>
        <p:txBody>
          <a:bodyPr wrap="none">
            <a:spAutoFit/>
          </a:bodyPr>
          <a:lstStyle/>
          <a:p>
            <a:r>
              <a:rPr lang="en-US" sz="2400" b="1" dirty="0" err="1" smtClean="0">
                <a:solidFill>
                  <a:srgbClr val="FFFF00"/>
                </a:solidFill>
                <a:ea typeface="Times New Roman" pitchFamily="18" charset="0"/>
              </a:rPr>
              <a:t>Nella</a:t>
            </a:r>
            <a:r>
              <a:rPr lang="en-US" sz="2400" b="1" dirty="0" smtClean="0">
                <a:solidFill>
                  <a:srgbClr val="FFFF00"/>
                </a:solidFill>
                <a:ea typeface="Times New Roman" pitchFamily="18" charset="0"/>
              </a:rPr>
              <a:t> </a:t>
            </a:r>
            <a:r>
              <a:rPr lang="en-US" sz="2400" b="1" dirty="0" err="1" smtClean="0">
                <a:solidFill>
                  <a:srgbClr val="FFFF00"/>
                </a:solidFill>
                <a:ea typeface="Times New Roman" pitchFamily="18" charset="0"/>
              </a:rPr>
              <a:t>Bibbia</a:t>
            </a:r>
            <a:endParaRPr lang="it-IT" sz="2400" dirty="0">
              <a:solidFill>
                <a:srgbClr val="FFFF00"/>
              </a:solidFill>
            </a:endParaRPr>
          </a:p>
        </p:txBody>
      </p:sp>
      <p:sp>
        <p:nvSpPr>
          <p:cNvPr id="6" name="Rettangolo 5"/>
          <p:cNvSpPr/>
          <p:nvPr/>
        </p:nvSpPr>
        <p:spPr>
          <a:xfrm>
            <a:off x="571472" y="1928802"/>
            <a:ext cx="3500462" cy="3416320"/>
          </a:xfrm>
          <a:prstGeom prst="rect">
            <a:avLst/>
          </a:prstGeom>
        </p:spPr>
        <p:txBody>
          <a:bodyPr wrap="square">
            <a:spAutoFit/>
          </a:bodyPr>
          <a:lstStyle/>
          <a:p>
            <a:r>
              <a:rPr lang="en-US" dirty="0" smtClean="0">
                <a:ea typeface="Times New Roman" pitchFamily="18" charset="0"/>
              </a:rPr>
              <a:t> </a:t>
            </a:r>
            <a:r>
              <a:rPr lang="en-US" dirty="0" err="1" smtClean="0">
                <a:ea typeface="Times New Roman" pitchFamily="18" charset="0"/>
              </a:rPr>
              <a:t>L’invidia</a:t>
            </a:r>
            <a:r>
              <a:rPr lang="en-US" dirty="0" smtClean="0">
                <a:ea typeface="Times New Roman" pitchFamily="18" charset="0"/>
              </a:rPr>
              <a:t> </a:t>
            </a:r>
            <a:r>
              <a:rPr lang="en-US" dirty="0" err="1" smtClean="0">
                <a:ea typeface="Times New Roman" pitchFamily="18" charset="0"/>
              </a:rPr>
              <a:t>consiste</a:t>
            </a:r>
            <a:r>
              <a:rPr lang="en-US" dirty="0" smtClean="0">
                <a:ea typeface="Times New Roman" pitchFamily="18" charset="0"/>
              </a:rPr>
              <a:t> </a:t>
            </a:r>
            <a:r>
              <a:rPr lang="en-US" dirty="0" err="1" smtClean="0">
                <a:ea typeface="Times New Roman" pitchFamily="18" charset="0"/>
              </a:rPr>
              <a:t>nel</a:t>
            </a:r>
            <a:r>
              <a:rPr lang="en-US" dirty="0" smtClean="0">
                <a:ea typeface="Times New Roman" pitchFamily="18" charset="0"/>
              </a:rPr>
              <a:t>  </a:t>
            </a:r>
            <a:r>
              <a:rPr lang="en-US" dirty="0" err="1" smtClean="0">
                <a:ea typeface="Times New Roman" pitchFamily="18" charset="0"/>
              </a:rPr>
              <a:t>sentimento</a:t>
            </a:r>
            <a:r>
              <a:rPr lang="en-US" dirty="0" smtClean="0">
                <a:ea typeface="Times New Roman" pitchFamily="18" charset="0"/>
              </a:rPr>
              <a:t>  </a:t>
            </a:r>
            <a:r>
              <a:rPr lang="en-US" dirty="0" err="1" smtClean="0">
                <a:ea typeface="Times New Roman" pitchFamily="18" charset="0"/>
              </a:rPr>
              <a:t>di</a:t>
            </a:r>
            <a:r>
              <a:rPr lang="en-US" dirty="0" smtClean="0">
                <a:ea typeface="Times New Roman" pitchFamily="18" charset="0"/>
              </a:rPr>
              <a:t> </a:t>
            </a:r>
            <a:r>
              <a:rPr lang="en-US" dirty="0" err="1" smtClean="0">
                <a:ea typeface="Times New Roman" pitchFamily="18" charset="0"/>
              </a:rPr>
              <a:t>dolore</a:t>
            </a:r>
            <a:r>
              <a:rPr lang="en-US" dirty="0" smtClean="0">
                <a:ea typeface="Times New Roman" pitchFamily="18" charset="0"/>
              </a:rPr>
              <a:t> e </a:t>
            </a:r>
            <a:r>
              <a:rPr lang="en-US" dirty="0" err="1" smtClean="0">
                <a:ea typeface="Times New Roman" pitchFamily="18" charset="0"/>
              </a:rPr>
              <a:t>di</a:t>
            </a:r>
            <a:r>
              <a:rPr lang="en-US" dirty="0" smtClean="0">
                <a:ea typeface="Times New Roman" pitchFamily="18" charset="0"/>
              </a:rPr>
              <a:t> </a:t>
            </a:r>
            <a:r>
              <a:rPr lang="en-US" dirty="0" err="1" smtClean="0">
                <a:ea typeface="Times New Roman" pitchFamily="18" charset="0"/>
              </a:rPr>
              <a:t>tristezza</a:t>
            </a:r>
            <a:r>
              <a:rPr lang="en-US" dirty="0" smtClean="0">
                <a:ea typeface="Times New Roman" pitchFamily="18" charset="0"/>
              </a:rPr>
              <a:t> per </a:t>
            </a:r>
            <a:r>
              <a:rPr lang="en-US" dirty="0" err="1" smtClean="0">
                <a:ea typeface="Times New Roman" pitchFamily="18" charset="0"/>
              </a:rPr>
              <a:t>il</a:t>
            </a:r>
            <a:r>
              <a:rPr lang="en-US" dirty="0" smtClean="0">
                <a:ea typeface="Times New Roman" pitchFamily="18" charset="0"/>
              </a:rPr>
              <a:t> </a:t>
            </a:r>
            <a:r>
              <a:rPr lang="en-US" dirty="0" err="1" smtClean="0">
                <a:ea typeface="Times New Roman" pitchFamily="18" charset="0"/>
              </a:rPr>
              <a:t>bene</a:t>
            </a:r>
            <a:r>
              <a:rPr lang="en-US" dirty="0" smtClean="0">
                <a:ea typeface="Times New Roman" pitchFamily="18" charset="0"/>
              </a:rPr>
              <a:t> </a:t>
            </a:r>
            <a:r>
              <a:rPr lang="en-US" dirty="0" err="1" smtClean="0">
                <a:ea typeface="Times New Roman" pitchFamily="18" charset="0"/>
              </a:rPr>
              <a:t>degli</a:t>
            </a:r>
            <a:r>
              <a:rPr lang="en-US" dirty="0" smtClean="0">
                <a:ea typeface="Times New Roman" pitchFamily="18" charset="0"/>
              </a:rPr>
              <a:t> </a:t>
            </a:r>
            <a:r>
              <a:rPr lang="en-US" dirty="0" err="1" smtClean="0">
                <a:ea typeface="Times New Roman" pitchFamily="18" charset="0"/>
              </a:rPr>
              <a:t>altri</a:t>
            </a:r>
            <a:r>
              <a:rPr lang="en-US" dirty="0" smtClean="0">
                <a:ea typeface="Times New Roman" pitchFamily="18" charset="0"/>
              </a:rPr>
              <a:t>, </a:t>
            </a:r>
            <a:r>
              <a:rPr lang="en-US" dirty="0" err="1" smtClean="0">
                <a:ea typeface="Times New Roman" pitchFamily="18" charset="0"/>
              </a:rPr>
              <a:t>ed</a:t>
            </a:r>
            <a:r>
              <a:rPr lang="en-US" dirty="0" smtClean="0">
                <a:ea typeface="Times New Roman" pitchFamily="18" charset="0"/>
              </a:rPr>
              <a:t> </a:t>
            </a:r>
            <a:r>
              <a:rPr lang="en-US" dirty="0" err="1" smtClean="0">
                <a:ea typeface="Times New Roman" pitchFamily="18" charset="0"/>
              </a:rPr>
              <a:t>anche</a:t>
            </a:r>
            <a:r>
              <a:rPr lang="en-US" dirty="0" smtClean="0">
                <a:ea typeface="Times New Roman" pitchFamily="18" charset="0"/>
              </a:rPr>
              <a:t>  </a:t>
            </a:r>
            <a:r>
              <a:rPr lang="en-US" dirty="0" err="1" smtClean="0">
                <a:ea typeface="Times New Roman" pitchFamily="18" charset="0"/>
              </a:rPr>
              <a:t>nel</a:t>
            </a:r>
            <a:r>
              <a:rPr lang="en-US" dirty="0" smtClean="0">
                <a:ea typeface="Times New Roman" pitchFamily="18" charset="0"/>
              </a:rPr>
              <a:t>  </a:t>
            </a:r>
            <a:r>
              <a:rPr lang="en-US" dirty="0" err="1" smtClean="0">
                <a:ea typeface="Times New Roman" pitchFamily="18" charset="0"/>
              </a:rPr>
              <a:t>provare</a:t>
            </a:r>
            <a:r>
              <a:rPr lang="en-US" dirty="0" smtClean="0">
                <a:ea typeface="Times New Roman" pitchFamily="18" charset="0"/>
              </a:rPr>
              <a:t> </a:t>
            </a:r>
            <a:r>
              <a:rPr lang="en-US" dirty="0" err="1" smtClean="0">
                <a:ea typeface="Times New Roman" pitchFamily="18" charset="0"/>
              </a:rPr>
              <a:t>esultanza</a:t>
            </a:r>
            <a:r>
              <a:rPr lang="en-US" dirty="0" smtClean="0">
                <a:ea typeface="Times New Roman" pitchFamily="18" charset="0"/>
              </a:rPr>
              <a:t> e </a:t>
            </a:r>
            <a:r>
              <a:rPr lang="en-US" dirty="0" err="1" smtClean="0">
                <a:ea typeface="Times New Roman" pitchFamily="18" charset="0"/>
              </a:rPr>
              <a:t>gioia</a:t>
            </a:r>
            <a:r>
              <a:rPr lang="en-US" dirty="0" smtClean="0">
                <a:ea typeface="Times New Roman" pitchFamily="18" charset="0"/>
              </a:rPr>
              <a:t> per </a:t>
            </a:r>
            <a:r>
              <a:rPr lang="en-US" dirty="0" err="1" smtClean="0">
                <a:ea typeface="Times New Roman" pitchFamily="18" charset="0"/>
              </a:rPr>
              <a:t>ciò</a:t>
            </a:r>
            <a:r>
              <a:rPr lang="en-US" dirty="0" smtClean="0">
                <a:ea typeface="Times New Roman" pitchFamily="18" charset="0"/>
              </a:rPr>
              <a:t> </a:t>
            </a:r>
            <a:r>
              <a:rPr lang="en-US" dirty="0" err="1" smtClean="0">
                <a:ea typeface="Times New Roman" pitchFamily="18" charset="0"/>
              </a:rPr>
              <a:t>che</a:t>
            </a:r>
            <a:r>
              <a:rPr lang="en-US" dirty="0" smtClean="0">
                <a:ea typeface="Times New Roman" pitchFamily="18" charset="0"/>
              </a:rPr>
              <a:t> </a:t>
            </a:r>
            <a:r>
              <a:rPr lang="en-US" dirty="0" err="1" smtClean="0">
                <a:ea typeface="Times New Roman" pitchFamily="18" charset="0"/>
              </a:rPr>
              <a:t>accade</a:t>
            </a:r>
            <a:r>
              <a:rPr lang="en-US" dirty="0" smtClean="0">
                <a:ea typeface="Times New Roman" pitchFamily="18" charset="0"/>
              </a:rPr>
              <a:t> </a:t>
            </a:r>
            <a:r>
              <a:rPr lang="en-US" dirty="0" err="1" smtClean="0">
                <a:ea typeface="Times New Roman" pitchFamily="18" charset="0"/>
              </a:rPr>
              <a:t>loro</a:t>
            </a:r>
            <a:r>
              <a:rPr lang="en-US" dirty="0" smtClean="0">
                <a:ea typeface="Times New Roman" pitchFamily="18" charset="0"/>
              </a:rPr>
              <a:t> </a:t>
            </a:r>
            <a:r>
              <a:rPr lang="en-US" dirty="0" err="1" smtClean="0">
                <a:ea typeface="Times New Roman" pitchFamily="18" charset="0"/>
              </a:rPr>
              <a:t>di</a:t>
            </a:r>
            <a:r>
              <a:rPr lang="en-US" dirty="0" smtClean="0">
                <a:ea typeface="Times New Roman" pitchFamily="18" charset="0"/>
              </a:rPr>
              <a:t> male. </a:t>
            </a:r>
            <a:r>
              <a:rPr lang="en-US" dirty="0" err="1" smtClean="0">
                <a:ea typeface="Times New Roman" pitchFamily="18" charset="0"/>
              </a:rPr>
              <a:t>Proviamo</a:t>
            </a:r>
            <a:r>
              <a:rPr lang="en-US" dirty="0" smtClean="0">
                <a:ea typeface="Times New Roman" pitchFamily="18" charset="0"/>
              </a:rPr>
              <a:t> </a:t>
            </a:r>
            <a:r>
              <a:rPr lang="en-US" dirty="0" err="1" smtClean="0">
                <a:ea typeface="Times New Roman" pitchFamily="18" charset="0"/>
              </a:rPr>
              <a:t>astio</a:t>
            </a:r>
            <a:r>
              <a:rPr lang="en-US" dirty="0" smtClean="0">
                <a:ea typeface="Times New Roman" pitchFamily="18" charset="0"/>
              </a:rPr>
              <a:t>, </a:t>
            </a:r>
            <a:r>
              <a:rPr lang="en-US" dirty="0" err="1" smtClean="0">
                <a:ea typeface="Times New Roman" pitchFamily="18" charset="0"/>
              </a:rPr>
              <a:t>ostilità</a:t>
            </a:r>
            <a:r>
              <a:rPr lang="en-US" dirty="0" smtClean="0">
                <a:ea typeface="Times New Roman" pitchFamily="18" charset="0"/>
              </a:rPr>
              <a:t> e </a:t>
            </a:r>
            <a:r>
              <a:rPr lang="en-US" dirty="0" err="1" smtClean="0">
                <a:ea typeface="Times New Roman" pitchFamily="18" charset="0"/>
              </a:rPr>
              <a:t>rammarico</a:t>
            </a:r>
            <a:r>
              <a:rPr lang="en-US" dirty="0" smtClean="0">
                <a:ea typeface="Times New Roman" pitchFamily="18" charset="0"/>
              </a:rPr>
              <a:t> se </a:t>
            </a:r>
            <a:r>
              <a:rPr lang="en-US" dirty="0" err="1" smtClean="0">
                <a:ea typeface="Times New Roman" pitchFamily="18" charset="0"/>
              </a:rPr>
              <a:t>gli</a:t>
            </a:r>
            <a:r>
              <a:rPr lang="en-US" dirty="0" smtClean="0">
                <a:ea typeface="Times New Roman" pitchFamily="18" charset="0"/>
              </a:rPr>
              <a:t> </a:t>
            </a:r>
            <a:r>
              <a:rPr lang="en-US" dirty="0" err="1" smtClean="0">
                <a:ea typeface="Times New Roman" pitchFamily="18" charset="0"/>
              </a:rPr>
              <a:t>altri</a:t>
            </a:r>
            <a:r>
              <a:rPr lang="en-US" dirty="0" smtClean="0">
                <a:ea typeface="Times New Roman" pitchFamily="18" charset="0"/>
              </a:rPr>
              <a:t> </a:t>
            </a:r>
            <a:r>
              <a:rPr lang="en-US" dirty="0" err="1" smtClean="0">
                <a:ea typeface="Times New Roman" pitchFamily="18" charset="0"/>
              </a:rPr>
              <a:t>sono</a:t>
            </a:r>
            <a:r>
              <a:rPr lang="en-US" dirty="0" smtClean="0">
                <a:ea typeface="Times New Roman" pitchFamily="18" charset="0"/>
              </a:rPr>
              <a:t> </a:t>
            </a:r>
            <a:r>
              <a:rPr lang="en-US" dirty="0" err="1" smtClean="0">
                <a:ea typeface="Times New Roman" pitchFamily="18" charset="0"/>
              </a:rPr>
              <a:t>fortunati</a:t>
            </a:r>
            <a:r>
              <a:rPr lang="en-US" dirty="0" smtClean="0">
                <a:ea typeface="Times New Roman" pitchFamily="18" charset="0"/>
              </a:rPr>
              <a:t> e </a:t>
            </a:r>
            <a:r>
              <a:rPr lang="en-US" dirty="0" err="1" smtClean="0">
                <a:ea typeface="Times New Roman" pitchFamily="18" charset="0"/>
              </a:rPr>
              <a:t>felici</a:t>
            </a:r>
            <a:r>
              <a:rPr lang="en-US" dirty="0" smtClean="0">
                <a:ea typeface="Times New Roman" pitchFamily="18" charset="0"/>
              </a:rPr>
              <a:t>. Poi </a:t>
            </a:r>
            <a:r>
              <a:rPr lang="en-US" dirty="0" err="1" smtClean="0">
                <a:ea typeface="Times New Roman" pitchFamily="18" charset="0"/>
              </a:rPr>
              <a:t>vorremmo</a:t>
            </a:r>
            <a:r>
              <a:rPr lang="en-US" dirty="0" smtClean="0">
                <a:ea typeface="Times New Roman" pitchFamily="18" charset="0"/>
              </a:rPr>
              <a:t> </a:t>
            </a:r>
            <a:r>
              <a:rPr lang="en-US" dirty="0" err="1" smtClean="0">
                <a:ea typeface="Times New Roman" pitchFamily="18" charset="0"/>
              </a:rPr>
              <a:t>avere</a:t>
            </a:r>
            <a:r>
              <a:rPr lang="en-US" dirty="0" smtClean="0">
                <a:ea typeface="Times New Roman" pitchFamily="18" charset="0"/>
              </a:rPr>
              <a:t> </a:t>
            </a:r>
            <a:r>
              <a:rPr lang="en-US" dirty="0" err="1" smtClean="0">
                <a:ea typeface="Times New Roman" pitchFamily="18" charset="0"/>
              </a:rPr>
              <a:t>anche</a:t>
            </a:r>
            <a:r>
              <a:rPr lang="en-US" dirty="0" smtClean="0">
                <a:ea typeface="Times New Roman" pitchFamily="18" charset="0"/>
              </a:rPr>
              <a:t> </a:t>
            </a:r>
            <a:r>
              <a:rPr lang="en-US" dirty="0" err="1" smtClean="0">
                <a:ea typeface="Times New Roman" pitchFamily="18" charset="0"/>
              </a:rPr>
              <a:t>noi</a:t>
            </a:r>
            <a:r>
              <a:rPr lang="en-US" dirty="0" smtClean="0">
                <a:ea typeface="Times New Roman" pitchFamily="18" charset="0"/>
              </a:rPr>
              <a:t> </a:t>
            </a:r>
            <a:r>
              <a:rPr lang="en-US" dirty="0" err="1" smtClean="0">
                <a:ea typeface="Times New Roman" pitchFamily="18" charset="0"/>
              </a:rPr>
              <a:t>ciò</a:t>
            </a:r>
            <a:r>
              <a:rPr lang="en-US" dirty="0" smtClean="0">
                <a:ea typeface="Times New Roman" pitchFamily="18" charset="0"/>
              </a:rPr>
              <a:t> </a:t>
            </a:r>
            <a:r>
              <a:rPr lang="en-US" dirty="0" err="1" smtClean="0">
                <a:ea typeface="Times New Roman" pitchFamily="18" charset="0"/>
              </a:rPr>
              <a:t>che</a:t>
            </a:r>
            <a:r>
              <a:rPr lang="en-US" dirty="0" smtClean="0">
                <a:ea typeface="Times New Roman" pitchFamily="18" charset="0"/>
              </a:rPr>
              <a:t> </a:t>
            </a:r>
            <a:r>
              <a:rPr lang="en-US" dirty="0" err="1" smtClean="0">
                <a:ea typeface="Times New Roman" pitchFamily="18" charset="0"/>
              </a:rPr>
              <a:t>gli</a:t>
            </a:r>
            <a:r>
              <a:rPr lang="en-US" dirty="0" smtClean="0">
                <a:ea typeface="Times New Roman" pitchFamily="18" charset="0"/>
              </a:rPr>
              <a:t> </a:t>
            </a:r>
            <a:r>
              <a:rPr lang="en-US" dirty="0" err="1" smtClean="0">
                <a:ea typeface="Times New Roman" pitchFamily="18" charset="0"/>
              </a:rPr>
              <a:t>altri</a:t>
            </a:r>
            <a:r>
              <a:rPr lang="en-US" dirty="0" smtClean="0">
                <a:ea typeface="Times New Roman" pitchFamily="18" charset="0"/>
              </a:rPr>
              <a:t> </a:t>
            </a:r>
            <a:r>
              <a:rPr lang="en-US" dirty="0" err="1" smtClean="0">
                <a:ea typeface="Times New Roman" pitchFamily="18" charset="0"/>
              </a:rPr>
              <a:t>possiedono</a:t>
            </a:r>
            <a:r>
              <a:rPr lang="en-US" dirty="0" smtClean="0">
                <a:ea typeface="Times New Roman" pitchFamily="18" charset="0"/>
              </a:rPr>
              <a:t>: </a:t>
            </a:r>
            <a:r>
              <a:rPr lang="en-US" dirty="0" err="1" smtClean="0">
                <a:ea typeface="Times New Roman" pitchFamily="18" charset="0"/>
              </a:rPr>
              <a:t>cose</a:t>
            </a:r>
            <a:r>
              <a:rPr lang="en-US" dirty="0" smtClean="0">
                <a:ea typeface="Times New Roman" pitchFamily="18" charset="0"/>
              </a:rPr>
              <a:t> ma </a:t>
            </a:r>
            <a:r>
              <a:rPr lang="en-US" dirty="0" err="1" smtClean="0">
                <a:ea typeface="Times New Roman" pitchFamily="18" charset="0"/>
              </a:rPr>
              <a:t>anche</a:t>
            </a:r>
            <a:r>
              <a:rPr lang="en-US" dirty="0" smtClean="0">
                <a:ea typeface="Times New Roman" pitchFamily="18" charset="0"/>
              </a:rPr>
              <a:t> </a:t>
            </a:r>
            <a:r>
              <a:rPr lang="en-US" dirty="0" err="1" smtClean="0">
                <a:ea typeface="Times New Roman" pitchFamily="18" charset="0"/>
              </a:rPr>
              <a:t>qualità</a:t>
            </a:r>
            <a:r>
              <a:rPr lang="en-US" dirty="0" smtClean="0">
                <a:ea typeface="Times New Roman" pitchFamily="18" charset="0"/>
              </a:rPr>
              <a:t> </a:t>
            </a:r>
            <a:r>
              <a:rPr lang="en-US" dirty="0" err="1" smtClean="0">
                <a:ea typeface="Times New Roman" pitchFamily="18" charset="0"/>
              </a:rPr>
              <a:t>fisiche</a:t>
            </a:r>
            <a:r>
              <a:rPr lang="en-US" dirty="0" smtClean="0">
                <a:ea typeface="Times New Roman" pitchFamily="18" charset="0"/>
              </a:rPr>
              <a:t> e </a:t>
            </a:r>
            <a:r>
              <a:rPr lang="en-US" dirty="0" err="1" smtClean="0">
                <a:ea typeface="Times New Roman" pitchFamily="18" charset="0"/>
              </a:rPr>
              <a:t>morali</a:t>
            </a:r>
            <a:r>
              <a:rPr lang="en-US" dirty="0" smtClean="0">
                <a:ea typeface="Times New Roman" pitchFamily="18" charset="0"/>
              </a:rPr>
              <a:t>. </a:t>
            </a:r>
            <a:r>
              <a:rPr lang="en-US" dirty="0" err="1" smtClean="0">
                <a:ea typeface="Times New Roman" pitchFamily="18" charset="0"/>
              </a:rPr>
              <a:t>L’invidia</a:t>
            </a:r>
            <a:r>
              <a:rPr lang="en-US" dirty="0" smtClean="0">
                <a:ea typeface="Times New Roman" pitchFamily="18" charset="0"/>
              </a:rPr>
              <a:t> non </a:t>
            </a:r>
            <a:r>
              <a:rPr lang="en-US" dirty="0" err="1" smtClean="0">
                <a:ea typeface="Times New Roman" pitchFamily="18" charset="0"/>
              </a:rPr>
              <a:t>va</a:t>
            </a:r>
            <a:r>
              <a:rPr lang="en-US" dirty="0" smtClean="0">
                <a:ea typeface="Times New Roman" pitchFamily="18" charset="0"/>
              </a:rPr>
              <a:t> </a:t>
            </a:r>
            <a:r>
              <a:rPr lang="en-US" dirty="0" err="1" smtClean="0">
                <a:ea typeface="Times New Roman" pitchFamily="18" charset="0"/>
              </a:rPr>
              <a:t>comunque</a:t>
            </a:r>
            <a:r>
              <a:rPr lang="en-US" dirty="0" smtClean="0">
                <a:ea typeface="Times New Roman" pitchFamily="18" charset="0"/>
              </a:rPr>
              <a:t> </a:t>
            </a:r>
            <a:r>
              <a:rPr lang="en-US" dirty="0" err="1" smtClean="0">
                <a:ea typeface="Times New Roman" pitchFamily="18" charset="0"/>
              </a:rPr>
              <a:t>confusa</a:t>
            </a:r>
            <a:r>
              <a:rPr lang="en-US" dirty="0" smtClean="0">
                <a:ea typeface="Times New Roman" pitchFamily="18" charset="0"/>
              </a:rPr>
              <a:t> con la </a:t>
            </a:r>
            <a:r>
              <a:rPr lang="en-US" dirty="0" err="1" smtClean="0">
                <a:ea typeface="Times New Roman" pitchFamily="18" charset="0"/>
              </a:rPr>
              <a:t>sana</a:t>
            </a:r>
            <a:r>
              <a:rPr lang="en-US" dirty="0" smtClean="0">
                <a:ea typeface="Times New Roman" pitchFamily="18" charset="0"/>
              </a:rPr>
              <a:t> </a:t>
            </a:r>
            <a:r>
              <a:rPr lang="en-US" dirty="0" err="1" smtClean="0">
                <a:ea typeface="Times New Roman" pitchFamily="18" charset="0"/>
              </a:rPr>
              <a:t>competizione</a:t>
            </a:r>
            <a:r>
              <a:rPr lang="en-US" dirty="0" smtClean="0">
                <a:ea typeface="Times New Roman" pitchFamily="18" charset="0"/>
              </a:rPr>
              <a:t>. </a:t>
            </a:r>
            <a:endParaRPr lang="it-IT"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magine 10" descr="freiwilligenarbeit-in-den-pfarreien.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72296" y="4964941"/>
            <a:ext cx="2428860" cy="1821645"/>
          </a:xfrm>
          <a:prstGeom prst="rect">
            <a:avLst/>
          </a:prstGeom>
        </p:spPr>
      </p:pic>
      <p:pic>
        <p:nvPicPr>
          <p:cNvPr id="9" name="Immagine 8" descr="1753545214.jpg"/>
          <p:cNvPicPr>
            <a:picLocks noChangeAspect="1"/>
          </p:cNvPicPr>
          <p:nvPr/>
        </p:nvPicPr>
        <p:blipFill>
          <a:blip r:embed="rId3" cstate="print"/>
          <a:stretch>
            <a:fillRect/>
          </a:stretch>
        </p:blipFill>
        <p:spPr>
          <a:xfrm>
            <a:off x="5286380" y="642918"/>
            <a:ext cx="2819400" cy="3876675"/>
          </a:xfrm>
          <a:prstGeom prst="rect">
            <a:avLst/>
          </a:prstGeom>
        </p:spPr>
      </p:pic>
      <p:pic>
        <p:nvPicPr>
          <p:cNvPr id="10" name="Immagine 9" descr="Madre-Teresa-di-Calcutta-12.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71934" y="2357430"/>
            <a:ext cx="1961448" cy="2714644"/>
          </a:xfrm>
          <a:prstGeom prst="rect">
            <a:avLst/>
          </a:prstGeom>
        </p:spPr>
      </p:pic>
      <p:sp>
        <p:nvSpPr>
          <p:cNvPr id="6" name="Rettangolo 5"/>
          <p:cNvSpPr/>
          <p:nvPr/>
        </p:nvSpPr>
        <p:spPr>
          <a:xfrm>
            <a:off x="1357290" y="214290"/>
            <a:ext cx="2667525" cy="461665"/>
          </a:xfrm>
          <a:prstGeom prst="rect">
            <a:avLst/>
          </a:prstGeom>
        </p:spPr>
        <p:txBody>
          <a:bodyPr wrap="none">
            <a:spAutoFit/>
          </a:bodyPr>
          <a:lstStyle/>
          <a:p>
            <a:r>
              <a:rPr lang="en-US" sz="2400" b="1" dirty="0" err="1" smtClean="0">
                <a:solidFill>
                  <a:srgbClr val="FFFF00"/>
                </a:solidFill>
                <a:ea typeface="Times New Roman" pitchFamily="18" charset="0"/>
              </a:rPr>
              <a:t>L’invidia</a:t>
            </a:r>
            <a:r>
              <a:rPr lang="en-US" sz="2400" b="1" dirty="0" smtClean="0">
                <a:solidFill>
                  <a:srgbClr val="FFFF00"/>
                </a:solidFill>
                <a:ea typeface="Times New Roman" pitchFamily="18" charset="0"/>
              </a:rPr>
              <a:t> </a:t>
            </a:r>
            <a:r>
              <a:rPr lang="en-US" sz="2400" b="1" dirty="0" err="1" smtClean="0">
                <a:solidFill>
                  <a:srgbClr val="FFFF00"/>
                </a:solidFill>
                <a:ea typeface="Times New Roman" pitchFamily="18" charset="0"/>
              </a:rPr>
              <a:t>nel</a:t>
            </a:r>
            <a:r>
              <a:rPr lang="en-US" sz="2400" b="1" dirty="0" smtClean="0">
                <a:solidFill>
                  <a:srgbClr val="FFFF00"/>
                </a:solidFill>
                <a:ea typeface="Times New Roman" pitchFamily="18" charset="0"/>
              </a:rPr>
              <a:t> </a:t>
            </a:r>
            <a:r>
              <a:rPr lang="en-US" sz="2400" b="1" dirty="0" err="1" smtClean="0">
                <a:solidFill>
                  <a:srgbClr val="FFFF00"/>
                </a:solidFill>
                <a:ea typeface="Times New Roman" pitchFamily="18" charset="0"/>
              </a:rPr>
              <a:t>mondo</a:t>
            </a:r>
            <a:endParaRPr lang="it-IT" sz="2400" dirty="0">
              <a:solidFill>
                <a:srgbClr val="FFFF00"/>
              </a:solidFill>
            </a:endParaRPr>
          </a:p>
        </p:txBody>
      </p:sp>
      <p:pic>
        <p:nvPicPr>
          <p:cNvPr id="7" name="Immagine 6" descr="eef6d5ba9f55999020c7a0409bb200db_b.jpg"/>
          <p:cNvPicPr>
            <a:picLocks noChangeAspect="1"/>
          </p:cNvPicPr>
          <p:nvPr/>
        </p:nvPicPr>
        <p:blipFill>
          <a:blip r:embed="rId5" cstate="print"/>
          <a:stretch>
            <a:fillRect/>
          </a:stretch>
        </p:blipFill>
        <p:spPr>
          <a:xfrm>
            <a:off x="285720" y="2428868"/>
            <a:ext cx="3524250" cy="2343150"/>
          </a:xfrm>
          <a:prstGeom prst="rect">
            <a:avLst/>
          </a:prstGeom>
        </p:spPr>
      </p:pic>
      <p:pic>
        <p:nvPicPr>
          <p:cNvPr id="5" name="Immagine 4" descr="Walt-Disney-Screencaps-Anastasia-Tremaine-Drizella-Tremaine-walt-disney-characters-32156143-4368-3240.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42910" y="4572008"/>
            <a:ext cx="2889271" cy="2143140"/>
          </a:xfrm>
          <a:prstGeom prst="rect">
            <a:avLst/>
          </a:prstGeom>
        </p:spPr>
      </p:pic>
      <p:sp>
        <p:nvSpPr>
          <p:cNvPr id="2" name="Rettangolo 1"/>
          <p:cNvSpPr/>
          <p:nvPr/>
        </p:nvSpPr>
        <p:spPr>
          <a:xfrm>
            <a:off x="285720" y="785794"/>
            <a:ext cx="4572000" cy="1477328"/>
          </a:xfrm>
          <a:prstGeom prst="rect">
            <a:avLst/>
          </a:prstGeom>
        </p:spPr>
        <p:txBody>
          <a:bodyPr>
            <a:spAutoFit/>
          </a:bodyPr>
          <a:lstStyle/>
          <a:p>
            <a:pPr lvl="0" eaLnBrk="0" fontAlgn="base" hangingPunct="0">
              <a:spcBef>
                <a:spcPct val="0"/>
              </a:spcBef>
              <a:spcAft>
                <a:spcPct val="0"/>
              </a:spcAft>
            </a:pPr>
            <a:r>
              <a:rPr lang="en-US" dirty="0" smtClean="0">
                <a:solidFill>
                  <a:srgbClr val="FFFF00"/>
                </a:solidFill>
                <a:ea typeface="Times New Roman" pitchFamily="18" charset="0"/>
              </a:rPr>
              <a:t>è un </a:t>
            </a:r>
            <a:r>
              <a:rPr lang="en-US" dirty="0" err="1" smtClean="0">
                <a:solidFill>
                  <a:srgbClr val="FFFF00"/>
                </a:solidFill>
                <a:ea typeface="Times New Roman" pitchFamily="18" charset="0"/>
              </a:rPr>
              <a:t>vizio</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che</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colpisce</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tutti</a:t>
            </a:r>
            <a:r>
              <a:rPr lang="en-US" dirty="0" smtClean="0">
                <a:solidFill>
                  <a:srgbClr val="FFFF00"/>
                </a:solidFill>
                <a:ea typeface="Times New Roman" pitchFamily="18" charset="0"/>
              </a:rPr>
              <a:t> ma </a:t>
            </a:r>
            <a:r>
              <a:rPr lang="en-US" dirty="0" err="1" smtClean="0">
                <a:solidFill>
                  <a:srgbClr val="FFFF00"/>
                </a:solidFill>
                <a:ea typeface="Times New Roman" pitchFamily="18" charset="0"/>
              </a:rPr>
              <a:t>passa</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ignorata</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perché</a:t>
            </a:r>
            <a:r>
              <a:rPr lang="en-US" dirty="0" smtClean="0">
                <a:solidFill>
                  <a:srgbClr val="FFFF00"/>
                </a:solidFill>
                <a:ea typeface="Times New Roman" pitchFamily="18" charset="0"/>
              </a:rPr>
              <a:t> non </a:t>
            </a:r>
            <a:r>
              <a:rPr lang="en-US" dirty="0" err="1" smtClean="0">
                <a:solidFill>
                  <a:srgbClr val="FFFF00"/>
                </a:solidFill>
                <a:ea typeface="Times New Roman" pitchFamily="18" charset="0"/>
              </a:rPr>
              <a:t>sappiamo</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di</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essere</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invidiosi</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Tutti</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sanno</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condividere</a:t>
            </a:r>
            <a:r>
              <a:rPr lang="en-US" dirty="0" smtClean="0">
                <a:solidFill>
                  <a:srgbClr val="FFFF00"/>
                </a:solidFill>
                <a:ea typeface="Times New Roman" pitchFamily="18" charset="0"/>
              </a:rPr>
              <a:t> le </a:t>
            </a:r>
            <a:r>
              <a:rPr lang="en-US" dirty="0" err="1" smtClean="0">
                <a:solidFill>
                  <a:srgbClr val="FFFF00"/>
                </a:solidFill>
                <a:ea typeface="Times New Roman" pitchFamily="18" charset="0"/>
              </a:rPr>
              <a:t>sofferenze</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di</a:t>
            </a:r>
            <a:r>
              <a:rPr lang="en-US" dirty="0" smtClean="0">
                <a:solidFill>
                  <a:srgbClr val="FFFF00"/>
                </a:solidFill>
                <a:ea typeface="Times New Roman" pitchFamily="18" charset="0"/>
              </a:rPr>
              <a:t> un </a:t>
            </a:r>
            <a:r>
              <a:rPr lang="en-US" dirty="0" err="1" smtClean="0">
                <a:solidFill>
                  <a:srgbClr val="FFFF00"/>
                </a:solidFill>
                <a:ea typeface="Times New Roman" pitchFamily="18" charset="0"/>
              </a:rPr>
              <a:t>amico</a:t>
            </a:r>
            <a:r>
              <a:rPr lang="en-US" dirty="0" smtClean="0">
                <a:solidFill>
                  <a:srgbClr val="FFFF00"/>
                </a:solidFill>
                <a:ea typeface="Times New Roman" pitchFamily="18" charset="0"/>
              </a:rPr>
              <a:t> ma </a:t>
            </a:r>
            <a:r>
              <a:rPr lang="en-US" dirty="0" err="1" smtClean="0">
                <a:solidFill>
                  <a:srgbClr val="FFFF00"/>
                </a:solidFill>
                <a:ea typeface="Times New Roman" pitchFamily="18" charset="0"/>
              </a:rPr>
              <a:t>ci</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vuole</a:t>
            </a:r>
            <a:r>
              <a:rPr lang="en-US" dirty="0" smtClean="0">
                <a:solidFill>
                  <a:srgbClr val="FFFF00"/>
                </a:solidFill>
                <a:ea typeface="Times New Roman" pitchFamily="18" charset="0"/>
              </a:rPr>
              <a:t> un anima </a:t>
            </a:r>
            <a:r>
              <a:rPr lang="en-US" dirty="0" err="1" smtClean="0">
                <a:solidFill>
                  <a:srgbClr val="FFFF00"/>
                </a:solidFill>
                <a:ea typeface="Times New Roman" pitchFamily="18" charset="0"/>
              </a:rPr>
              <a:t>veramente</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bella</a:t>
            </a:r>
            <a:r>
              <a:rPr lang="en-US" dirty="0" smtClean="0">
                <a:solidFill>
                  <a:srgbClr val="FFFF00"/>
                </a:solidFill>
                <a:ea typeface="Times New Roman" pitchFamily="18" charset="0"/>
              </a:rPr>
              <a:t> per </a:t>
            </a:r>
            <a:r>
              <a:rPr lang="en-US" dirty="0" err="1" smtClean="0">
                <a:solidFill>
                  <a:srgbClr val="FFFF00"/>
                </a:solidFill>
                <a:ea typeface="Times New Roman" pitchFamily="18" charset="0"/>
              </a:rPr>
              <a:t>godere</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dei</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suoi</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successi</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diceva</a:t>
            </a:r>
            <a:r>
              <a:rPr lang="en-US" dirty="0" smtClean="0">
                <a:solidFill>
                  <a:srgbClr val="FFFF00"/>
                </a:solidFill>
                <a:ea typeface="Times New Roman" pitchFamily="18" charset="0"/>
              </a:rPr>
              <a:t> Oscar Wilde.</a:t>
            </a:r>
            <a:endParaRPr lang="it-IT" dirty="0" smtClean="0">
              <a:solidFill>
                <a:srgbClr val="FFFF00"/>
              </a:solidFill>
            </a:endParaRPr>
          </a:p>
        </p:txBody>
      </p:sp>
      <p:sp>
        <p:nvSpPr>
          <p:cNvPr id="8" name="Rettangolo 7"/>
          <p:cNvSpPr/>
          <p:nvPr/>
        </p:nvSpPr>
        <p:spPr>
          <a:xfrm>
            <a:off x="5929322" y="142852"/>
            <a:ext cx="1896417" cy="461665"/>
          </a:xfrm>
          <a:prstGeom prst="rect">
            <a:avLst/>
          </a:prstGeom>
        </p:spPr>
        <p:txBody>
          <a:bodyPr wrap="none">
            <a:spAutoFit/>
          </a:bodyPr>
          <a:lstStyle/>
          <a:p>
            <a:r>
              <a:rPr lang="it-IT" sz="2400" b="1" dirty="0" smtClean="0">
                <a:solidFill>
                  <a:srgbClr val="FFFF00"/>
                </a:solidFill>
              </a:rPr>
              <a:t>Come guarire</a:t>
            </a:r>
            <a:endParaRPr lang="it-IT" sz="2400" b="1" dirty="0">
              <a:solidFill>
                <a:srgbClr val="FFFF00"/>
              </a:solidFill>
            </a:endParaRPr>
          </a:p>
        </p:txBody>
      </p:sp>
      <p:sp>
        <p:nvSpPr>
          <p:cNvPr id="3" name="Rettangolo 2"/>
          <p:cNvSpPr/>
          <p:nvPr/>
        </p:nvSpPr>
        <p:spPr>
          <a:xfrm>
            <a:off x="3786182" y="5072074"/>
            <a:ext cx="5357818" cy="1754326"/>
          </a:xfrm>
          <a:prstGeom prst="rect">
            <a:avLst/>
          </a:prstGeom>
        </p:spPr>
        <p:txBody>
          <a:bodyPr wrap="square">
            <a:spAutoFit/>
          </a:bodyPr>
          <a:lstStyle/>
          <a:p>
            <a:pPr marL="342900" lvl="0" indent="-342900" eaLnBrk="0" fontAlgn="base" hangingPunct="0">
              <a:spcBef>
                <a:spcPct val="0"/>
              </a:spcBef>
              <a:spcAft>
                <a:spcPct val="0"/>
              </a:spcAft>
              <a:buFont typeface="+mj-lt"/>
              <a:buAutoNum type="arabicPeriod"/>
            </a:pPr>
            <a:r>
              <a:rPr lang="en-US" dirty="0" err="1" smtClean="0">
                <a:solidFill>
                  <a:srgbClr val="FFFF00"/>
                </a:solidFill>
                <a:ea typeface="Times New Roman" pitchFamily="18" charset="0"/>
              </a:rPr>
              <a:t>bisogna</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intraprendere</a:t>
            </a:r>
            <a:r>
              <a:rPr lang="en-US" dirty="0" smtClean="0">
                <a:solidFill>
                  <a:srgbClr val="FFFF00"/>
                </a:solidFill>
                <a:ea typeface="Times New Roman" pitchFamily="18" charset="0"/>
              </a:rPr>
              <a:t> la via </a:t>
            </a:r>
            <a:r>
              <a:rPr lang="en-US" dirty="0" err="1" smtClean="0">
                <a:solidFill>
                  <a:srgbClr val="FFFF00"/>
                </a:solidFill>
                <a:ea typeface="Times New Roman" pitchFamily="18" charset="0"/>
              </a:rPr>
              <a:t>dell’umiltà</a:t>
            </a:r>
            <a:r>
              <a:rPr lang="en-US" dirty="0" smtClean="0">
                <a:solidFill>
                  <a:srgbClr val="FFFF00"/>
                </a:solidFill>
                <a:ea typeface="Times New Roman" pitchFamily="18" charset="0"/>
              </a:rPr>
              <a:t> </a:t>
            </a:r>
          </a:p>
          <a:p>
            <a:pPr marL="342900" lvl="0" indent="-342900" eaLnBrk="0" fontAlgn="base" hangingPunct="0">
              <a:spcBef>
                <a:spcPct val="0"/>
              </a:spcBef>
              <a:spcAft>
                <a:spcPct val="0"/>
              </a:spcAft>
              <a:buFont typeface="+mj-lt"/>
              <a:buAutoNum type="arabicPeriod"/>
            </a:pPr>
            <a:r>
              <a:rPr lang="en-US" dirty="0" err="1" smtClean="0">
                <a:solidFill>
                  <a:srgbClr val="FFFF00"/>
                </a:solidFill>
                <a:ea typeface="Times New Roman" pitchFamily="18" charset="0"/>
              </a:rPr>
              <a:t>imparare</a:t>
            </a:r>
            <a:r>
              <a:rPr lang="en-US" dirty="0" smtClean="0">
                <a:solidFill>
                  <a:srgbClr val="FFFF00"/>
                </a:solidFill>
                <a:ea typeface="Times New Roman" pitchFamily="18" charset="0"/>
              </a:rPr>
              <a:t> a </a:t>
            </a:r>
            <a:r>
              <a:rPr lang="en-US" dirty="0" err="1" smtClean="0">
                <a:solidFill>
                  <a:srgbClr val="FFFF00"/>
                </a:solidFill>
                <a:ea typeface="Times New Roman" pitchFamily="18" charset="0"/>
              </a:rPr>
              <a:t>riconoscere</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ciò</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che</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si</a:t>
            </a:r>
            <a:r>
              <a:rPr lang="en-US" dirty="0" smtClean="0">
                <a:solidFill>
                  <a:srgbClr val="FFFF00"/>
                </a:solidFill>
                <a:ea typeface="Times New Roman" pitchFamily="18" charset="0"/>
              </a:rPr>
              <a:t> è, </a:t>
            </a:r>
          </a:p>
          <a:p>
            <a:pPr lvl="0" eaLnBrk="0" fontAlgn="base" hangingPunct="0">
              <a:spcBef>
                <a:spcPct val="0"/>
              </a:spcBef>
              <a:spcAft>
                <a:spcPct val="0"/>
              </a:spcAft>
            </a:pPr>
            <a:r>
              <a:rPr lang="en-US" dirty="0" smtClean="0">
                <a:solidFill>
                  <a:srgbClr val="FFFF00"/>
                </a:solidFill>
                <a:ea typeface="Times New Roman" pitchFamily="18" charset="0"/>
              </a:rPr>
              <a:t>       e </a:t>
            </a:r>
            <a:r>
              <a:rPr lang="en-US" dirty="0" err="1" smtClean="0">
                <a:solidFill>
                  <a:srgbClr val="FFFF00"/>
                </a:solidFill>
                <a:ea typeface="Times New Roman" pitchFamily="18" charset="0"/>
              </a:rPr>
              <a:t>ciò</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che</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sono</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gli</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altri</a:t>
            </a:r>
            <a:r>
              <a:rPr lang="en-US" dirty="0" smtClean="0">
                <a:solidFill>
                  <a:srgbClr val="FFFF00"/>
                </a:solidFill>
                <a:ea typeface="Times New Roman" pitchFamily="18" charset="0"/>
              </a:rPr>
              <a:t>. </a:t>
            </a:r>
          </a:p>
          <a:p>
            <a:pPr marL="342900" lvl="0" indent="-342900" eaLnBrk="0" fontAlgn="base" hangingPunct="0">
              <a:spcBef>
                <a:spcPct val="0"/>
              </a:spcBef>
              <a:spcAft>
                <a:spcPct val="0"/>
              </a:spcAft>
              <a:buFont typeface="+mj-lt"/>
              <a:buAutoNum type="arabicPeriod" startAt="3"/>
            </a:pPr>
            <a:r>
              <a:rPr lang="en-US" dirty="0" smtClean="0">
                <a:solidFill>
                  <a:srgbClr val="FFFF00"/>
                </a:solidFill>
                <a:ea typeface="Times New Roman" pitchFamily="18" charset="0"/>
              </a:rPr>
              <a:t>Solo la </a:t>
            </a:r>
            <a:r>
              <a:rPr lang="en-US" dirty="0" err="1" smtClean="0">
                <a:solidFill>
                  <a:srgbClr val="FFFF00"/>
                </a:solidFill>
                <a:ea typeface="Times New Roman" pitchFamily="18" charset="0"/>
              </a:rPr>
              <a:t>carità</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ci</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porta</a:t>
            </a:r>
            <a:r>
              <a:rPr lang="en-US" dirty="0" smtClean="0">
                <a:solidFill>
                  <a:srgbClr val="FFFF00"/>
                </a:solidFill>
                <a:ea typeface="Times New Roman" pitchFamily="18" charset="0"/>
              </a:rPr>
              <a:t> a </a:t>
            </a:r>
            <a:r>
              <a:rPr lang="en-US" dirty="0" err="1" smtClean="0">
                <a:solidFill>
                  <a:srgbClr val="FFFF00"/>
                </a:solidFill>
                <a:ea typeface="Times New Roman" pitchFamily="18" charset="0"/>
              </a:rPr>
              <a:t>gioire</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dei</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beni</a:t>
            </a:r>
            <a:r>
              <a:rPr lang="en-US" dirty="0" smtClean="0">
                <a:solidFill>
                  <a:srgbClr val="FFFF00"/>
                </a:solidFill>
                <a:ea typeface="Times New Roman" pitchFamily="18" charset="0"/>
              </a:rPr>
              <a:t> </a:t>
            </a:r>
          </a:p>
          <a:p>
            <a:pPr lvl="0" eaLnBrk="0" fontAlgn="base" hangingPunct="0">
              <a:spcBef>
                <a:spcPct val="0"/>
              </a:spcBef>
              <a:spcAft>
                <a:spcPct val="0"/>
              </a:spcAft>
            </a:pPr>
            <a:r>
              <a:rPr lang="en-US" dirty="0" smtClean="0">
                <a:solidFill>
                  <a:srgbClr val="FFFF00"/>
                </a:solidFill>
                <a:ea typeface="Times New Roman" pitchFamily="18" charset="0"/>
              </a:rPr>
              <a:t>       e </a:t>
            </a:r>
            <a:r>
              <a:rPr lang="en-US" dirty="0" err="1" smtClean="0">
                <a:solidFill>
                  <a:srgbClr val="FFFF00"/>
                </a:solidFill>
                <a:ea typeface="Times New Roman" pitchFamily="18" charset="0"/>
              </a:rPr>
              <a:t>dei</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valori</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degli</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altri</a:t>
            </a:r>
            <a:r>
              <a:rPr lang="en-US" dirty="0" smtClean="0">
                <a:solidFill>
                  <a:srgbClr val="FFFF00"/>
                </a:solidFill>
                <a:ea typeface="Times New Roman" pitchFamily="18" charset="0"/>
              </a:rPr>
              <a:t>, </a:t>
            </a:r>
          </a:p>
          <a:p>
            <a:pPr lvl="0" eaLnBrk="0" fontAlgn="base" hangingPunct="0">
              <a:spcBef>
                <a:spcPct val="0"/>
              </a:spcBef>
              <a:spcAft>
                <a:spcPct val="0"/>
              </a:spcAft>
            </a:pPr>
            <a:r>
              <a:rPr lang="en-US" dirty="0" smtClean="0">
                <a:solidFill>
                  <a:srgbClr val="FFFF00"/>
                </a:solidFill>
                <a:ea typeface="Times New Roman" pitchFamily="18" charset="0"/>
              </a:rPr>
              <a:t>       e </a:t>
            </a:r>
            <a:r>
              <a:rPr lang="en-US" dirty="0" err="1" smtClean="0">
                <a:solidFill>
                  <a:srgbClr val="FFFF00"/>
                </a:solidFill>
                <a:ea typeface="Times New Roman" pitchFamily="18" charset="0"/>
              </a:rPr>
              <a:t>provare</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pena</a:t>
            </a:r>
            <a:r>
              <a:rPr lang="en-US" dirty="0" smtClean="0">
                <a:solidFill>
                  <a:srgbClr val="FFFF00"/>
                </a:solidFill>
                <a:ea typeface="Times New Roman" pitchFamily="18" charset="0"/>
              </a:rPr>
              <a:t> per </a:t>
            </a:r>
            <a:r>
              <a:rPr lang="en-US" dirty="0" err="1" smtClean="0">
                <a:solidFill>
                  <a:srgbClr val="FFFF00"/>
                </a:solidFill>
                <a:ea typeface="Times New Roman" pitchFamily="18" charset="0"/>
              </a:rPr>
              <a:t>i</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loro</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mali</a:t>
            </a:r>
            <a:r>
              <a:rPr lang="en-US" dirty="0" smtClean="0">
                <a:solidFill>
                  <a:srgbClr val="FFFF00"/>
                </a:solidFill>
                <a:ea typeface="Times New Roman" pitchFamily="18" charset="0"/>
              </a:rPr>
              <a:t> e le </a:t>
            </a:r>
            <a:r>
              <a:rPr lang="en-US" dirty="0" err="1" smtClean="0">
                <a:solidFill>
                  <a:srgbClr val="FFFF00"/>
                </a:solidFill>
                <a:ea typeface="Times New Roman" pitchFamily="18" charset="0"/>
              </a:rPr>
              <a:t>loro</a:t>
            </a:r>
            <a:r>
              <a:rPr lang="en-US" dirty="0" smtClean="0">
                <a:solidFill>
                  <a:srgbClr val="FFFF00"/>
                </a:solidFill>
                <a:ea typeface="Times New Roman" pitchFamily="18" charset="0"/>
              </a:rPr>
              <a:t> </a:t>
            </a:r>
            <a:r>
              <a:rPr lang="en-US" dirty="0" err="1" smtClean="0">
                <a:solidFill>
                  <a:srgbClr val="FFFF00"/>
                </a:solidFill>
                <a:ea typeface="Times New Roman" pitchFamily="18" charset="0"/>
              </a:rPr>
              <a:t>sofferenze</a:t>
            </a:r>
            <a:r>
              <a:rPr lang="en-US" dirty="0" smtClean="0">
                <a:solidFill>
                  <a:srgbClr val="FFFF00"/>
                </a:solidFill>
                <a:ea typeface="Times New Roman" pitchFamily="18" charset="0"/>
              </a:rPr>
              <a:t>. </a:t>
            </a:r>
            <a:endParaRPr lang="it-IT" dirty="0" smtClean="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285984" y="428604"/>
            <a:ext cx="4572000" cy="6001643"/>
          </a:xfrm>
          <a:prstGeom prst="rect">
            <a:avLst/>
          </a:prstGeom>
        </p:spPr>
        <p:txBody>
          <a:bodyPr>
            <a:spAutoFit/>
          </a:bodyPr>
          <a:lstStyle/>
          <a:p>
            <a:pPr lvl="0" algn="ctr" eaLnBrk="0" fontAlgn="base" hangingPunct="0">
              <a:spcBef>
                <a:spcPct val="0"/>
              </a:spcBef>
              <a:spcAft>
                <a:spcPct val="0"/>
              </a:spcAft>
            </a:pPr>
            <a:r>
              <a:rPr lang="en-US" sz="2400" b="1" dirty="0" err="1" smtClean="0">
                <a:solidFill>
                  <a:srgbClr val="FFFF00"/>
                </a:solidFill>
                <a:ea typeface="Times New Roman" pitchFamily="18" charset="0"/>
              </a:rPr>
              <a:t>Domande</a:t>
            </a:r>
            <a:r>
              <a:rPr lang="en-US" sz="2400" b="1" dirty="0" smtClean="0">
                <a:solidFill>
                  <a:srgbClr val="FFFF00"/>
                </a:solidFill>
                <a:ea typeface="Times New Roman" pitchFamily="18" charset="0"/>
              </a:rPr>
              <a:t>:</a:t>
            </a:r>
            <a:r>
              <a:rPr lang="en-US" sz="2400" dirty="0" smtClean="0">
                <a:solidFill>
                  <a:srgbClr val="FFFF00"/>
                </a:solidFill>
                <a:ea typeface="Times New Roman" pitchFamily="18" charset="0"/>
              </a:rPr>
              <a:t> </a:t>
            </a:r>
          </a:p>
          <a:p>
            <a:pPr lvl="0" algn="ctr" eaLnBrk="0" fontAlgn="base" hangingPunct="0">
              <a:spcBef>
                <a:spcPct val="0"/>
              </a:spcBef>
              <a:spcAft>
                <a:spcPct val="0"/>
              </a:spcAft>
            </a:pPr>
            <a:endParaRPr lang="en-US" sz="2400" dirty="0" smtClean="0">
              <a:solidFill>
                <a:srgbClr val="FFFF00"/>
              </a:solidFill>
              <a:ea typeface="Times New Roman" pitchFamily="18" charset="0"/>
            </a:endParaRPr>
          </a:p>
          <a:p>
            <a:pPr lvl="0" eaLnBrk="0" fontAlgn="base" hangingPunct="0">
              <a:spcBef>
                <a:spcPct val="0"/>
              </a:spcBef>
              <a:spcAft>
                <a:spcPct val="0"/>
              </a:spcAft>
              <a:buFont typeface="Wingdings" pitchFamily="2" charset="2"/>
              <a:buChar char="Ø"/>
            </a:pPr>
            <a:r>
              <a:rPr lang="en-US" sz="2400" dirty="0" smtClean="0">
                <a:solidFill>
                  <a:srgbClr val="FFFF00"/>
                </a:solidFill>
                <a:ea typeface="Times New Roman" pitchFamily="18" charset="0"/>
              </a:rPr>
              <a:t>Come </a:t>
            </a:r>
            <a:r>
              <a:rPr lang="en-US" sz="2400" dirty="0" err="1" smtClean="0">
                <a:solidFill>
                  <a:srgbClr val="FFFF00"/>
                </a:solidFill>
                <a:ea typeface="Times New Roman" pitchFamily="18" charset="0"/>
              </a:rPr>
              <a:t>reagisco</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di</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fronte</a:t>
            </a:r>
            <a:r>
              <a:rPr lang="en-US" sz="2400" dirty="0" smtClean="0">
                <a:solidFill>
                  <a:srgbClr val="FFFF00"/>
                </a:solidFill>
                <a:ea typeface="Times New Roman" pitchFamily="18" charset="0"/>
              </a:rPr>
              <a:t> al </a:t>
            </a:r>
            <a:r>
              <a:rPr lang="en-US" sz="2400" dirty="0" err="1" smtClean="0">
                <a:solidFill>
                  <a:srgbClr val="FFFF00"/>
                </a:solidFill>
                <a:ea typeface="Times New Roman" pitchFamily="18" charset="0"/>
              </a:rPr>
              <a:t>bene</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di</a:t>
            </a:r>
            <a:r>
              <a:rPr lang="en-US" sz="2400" dirty="0" smtClean="0">
                <a:solidFill>
                  <a:srgbClr val="FFFF00"/>
                </a:solidFill>
                <a:ea typeface="Times New Roman" pitchFamily="18" charset="0"/>
              </a:rPr>
              <a:t> un </a:t>
            </a:r>
            <a:r>
              <a:rPr lang="en-US" sz="2400" dirty="0" err="1" smtClean="0">
                <a:solidFill>
                  <a:srgbClr val="FFFF00"/>
                </a:solidFill>
                <a:ea typeface="Times New Roman" pitchFamily="18" charset="0"/>
              </a:rPr>
              <a:t>amico</a:t>
            </a:r>
            <a:r>
              <a:rPr lang="en-US" sz="2400" dirty="0" smtClean="0">
                <a:solidFill>
                  <a:srgbClr val="FFFF00"/>
                </a:solidFill>
                <a:ea typeface="Times New Roman" pitchFamily="18" charset="0"/>
              </a:rPr>
              <a:t>? </a:t>
            </a:r>
          </a:p>
          <a:p>
            <a:pPr lvl="0" eaLnBrk="0" fontAlgn="base" hangingPunct="0">
              <a:spcBef>
                <a:spcPct val="0"/>
              </a:spcBef>
              <a:spcAft>
                <a:spcPct val="0"/>
              </a:spcAft>
            </a:pPr>
            <a:endParaRPr lang="en-US" sz="2400" dirty="0" smtClean="0">
              <a:solidFill>
                <a:srgbClr val="FFFF00"/>
              </a:solidFill>
              <a:ea typeface="Times New Roman" pitchFamily="18" charset="0"/>
            </a:endParaRPr>
          </a:p>
          <a:p>
            <a:pPr lvl="0" eaLnBrk="0" fontAlgn="base" hangingPunct="0">
              <a:spcBef>
                <a:spcPct val="0"/>
              </a:spcBef>
              <a:spcAft>
                <a:spcPct val="0"/>
              </a:spcAft>
              <a:buFont typeface="Wingdings" pitchFamily="2" charset="2"/>
              <a:buChar char="Ø"/>
            </a:pPr>
            <a:r>
              <a:rPr lang="en-US" sz="2400" dirty="0" smtClean="0">
                <a:solidFill>
                  <a:srgbClr val="FFFF00"/>
                </a:solidFill>
                <a:ea typeface="Times New Roman" pitchFamily="18" charset="0"/>
              </a:rPr>
              <a:t>Provo </a:t>
            </a:r>
            <a:r>
              <a:rPr lang="en-US" sz="2400" dirty="0" err="1" smtClean="0">
                <a:solidFill>
                  <a:srgbClr val="FFFF00"/>
                </a:solidFill>
                <a:ea typeface="Times New Roman" pitchFamily="18" charset="0"/>
              </a:rPr>
              <a:t>invidia</a:t>
            </a:r>
            <a:r>
              <a:rPr lang="en-US" sz="2400" dirty="0" smtClean="0">
                <a:solidFill>
                  <a:srgbClr val="FFFF00"/>
                </a:solidFill>
                <a:ea typeface="Times New Roman" pitchFamily="18" charset="0"/>
              </a:rPr>
              <a:t> per le </a:t>
            </a:r>
            <a:r>
              <a:rPr lang="en-US" sz="2400" dirty="0" err="1" smtClean="0">
                <a:solidFill>
                  <a:srgbClr val="FFFF00"/>
                </a:solidFill>
                <a:ea typeface="Times New Roman" pitchFamily="18" charset="0"/>
              </a:rPr>
              <a:t>qualità</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ed</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i</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beni</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di</a:t>
            </a:r>
            <a:r>
              <a:rPr lang="en-US" sz="2400" dirty="0" smtClean="0">
                <a:solidFill>
                  <a:srgbClr val="FFFF00"/>
                </a:solidFill>
                <a:ea typeface="Times New Roman" pitchFamily="18" charset="0"/>
              </a:rPr>
              <a:t> un </a:t>
            </a:r>
            <a:r>
              <a:rPr lang="en-US" sz="2400" dirty="0" err="1" smtClean="0">
                <a:solidFill>
                  <a:srgbClr val="FFFF00"/>
                </a:solidFill>
                <a:ea typeface="Times New Roman" pitchFamily="18" charset="0"/>
              </a:rPr>
              <a:t>altro</a:t>
            </a:r>
            <a:r>
              <a:rPr lang="en-US" sz="2400" dirty="0" smtClean="0">
                <a:solidFill>
                  <a:srgbClr val="FFFF00"/>
                </a:solidFill>
                <a:ea typeface="Times New Roman" pitchFamily="18" charset="0"/>
              </a:rPr>
              <a:t>? </a:t>
            </a:r>
          </a:p>
          <a:p>
            <a:pPr lvl="0" eaLnBrk="0" fontAlgn="base" hangingPunct="0">
              <a:spcBef>
                <a:spcPct val="0"/>
              </a:spcBef>
              <a:spcAft>
                <a:spcPct val="0"/>
              </a:spcAft>
              <a:buFont typeface="Wingdings" pitchFamily="2" charset="2"/>
              <a:buChar char="Ø"/>
            </a:pPr>
            <a:endParaRPr lang="en-US" sz="2400" dirty="0" smtClean="0">
              <a:solidFill>
                <a:srgbClr val="FFFF00"/>
              </a:solidFill>
              <a:ea typeface="Times New Roman" pitchFamily="18" charset="0"/>
            </a:endParaRPr>
          </a:p>
          <a:p>
            <a:pPr lvl="0" eaLnBrk="0" fontAlgn="base" hangingPunct="0">
              <a:spcBef>
                <a:spcPct val="0"/>
              </a:spcBef>
              <a:spcAft>
                <a:spcPct val="0"/>
              </a:spcAft>
              <a:buFont typeface="Wingdings" pitchFamily="2" charset="2"/>
              <a:buChar char="Ø"/>
            </a:pPr>
            <a:r>
              <a:rPr lang="en-US" sz="2400" dirty="0" smtClean="0">
                <a:solidFill>
                  <a:srgbClr val="FFFF00"/>
                </a:solidFill>
                <a:ea typeface="Times New Roman" pitchFamily="18" charset="0"/>
              </a:rPr>
              <a:t>Ti </a:t>
            </a:r>
            <a:r>
              <a:rPr lang="en-US" sz="2400" dirty="0" err="1" smtClean="0">
                <a:solidFill>
                  <a:srgbClr val="FFFF00"/>
                </a:solidFill>
                <a:ea typeface="Times New Roman" pitchFamily="18" charset="0"/>
              </a:rPr>
              <a:t>rendi</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conto</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che</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il</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bene</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degli</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altri</a:t>
            </a:r>
            <a:r>
              <a:rPr lang="en-US" sz="2400" dirty="0" smtClean="0">
                <a:solidFill>
                  <a:srgbClr val="FFFF00"/>
                </a:solidFill>
                <a:ea typeface="Times New Roman" pitchFamily="18" charset="0"/>
              </a:rPr>
              <a:t> è un </a:t>
            </a:r>
            <a:r>
              <a:rPr lang="en-US" sz="2400" dirty="0" err="1" smtClean="0">
                <a:solidFill>
                  <a:srgbClr val="FFFF00"/>
                </a:solidFill>
                <a:ea typeface="Times New Roman" pitchFamily="18" charset="0"/>
              </a:rPr>
              <a:t>dono</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anche</a:t>
            </a:r>
            <a:r>
              <a:rPr lang="en-US" sz="2400" dirty="0" smtClean="0">
                <a:solidFill>
                  <a:srgbClr val="FFFF00"/>
                </a:solidFill>
                <a:ea typeface="Times New Roman" pitchFamily="18" charset="0"/>
              </a:rPr>
              <a:t> per </a:t>
            </a:r>
            <a:r>
              <a:rPr lang="en-US" sz="2400" dirty="0" err="1" smtClean="0">
                <a:solidFill>
                  <a:srgbClr val="FFFF00"/>
                </a:solidFill>
                <a:ea typeface="Times New Roman" pitchFamily="18" charset="0"/>
              </a:rPr>
              <a:t>te</a:t>
            </a:r>
            <a:r>
              <a:rPr lang="en-US" sz="2400" dirty="0" smtClean="0">
                <a:solidFill>
                  <a:srgbClr val="FFFF00"/>
                </a:solidFill>
                <a:ea typeface="Times New Roman" pitchFamily="18" charset="0"/>
              </a:rPr>
              <a:t>? </a:t>
            </a:r>
          </a:p>
          <a:p>
            <a:pPr lvl="0" eaLnBrk="0" fontAlgn="base" hangingPunct="0">
              <a:spcBef>
                <a:spcPct val="0"/>
              </a:spcBef>
              <a:spcAft>
                <a:spcPct val="0"/>
              </a:spcAft>
              <a:buFont typeface="Wingdings" pitchFamily="2" charset="2"/>
              <a:buChar char="Ø"/>
            </a:pPr>
            <a:endParaRPr lang="en-US" sz="2400" dirty="0" smtClean="0">
              <a:solidFill>
                <a:srgbClr val="FFFF00"/>
              </a:solidFill>
              <a:ea typeface="Times New Roman" pitchFamily="18" charset="0"/>
            </a:endParaRPr>
          </a:p>
          <a:p>
            <a:pPr lvl="0" eaLnBrk="0" fontAlgn="base" hangingPunct="0">
              <a:spcBef>
                <a:spcPct val="0"/>
              </a:spcBef>
              <a:spcAft>
                <a:spcPct val="0"/>
              </a:spcAft>
              <a:buFont typeface="Wingdings" pitchFamily="2" charset="2"/>
              <a:buChar char="Ø"/>
            </a:pPr>
            <a:r>
              <a:rPr lang="en-US" sz="2400" dirty="0" smtClean="0">
                <a:solidFill>
                  <a:srgbClr val="FFFF00"/>
                </a:solidFill>
                <a:ea typeface="Times New Roman" pitchFamily="18" charset="0"/>
              </a:rPr>
              <a:t>Come </a:t>
            </a:r>
            <a:r>
              <a:rPr lang="en-US" sz="2400" dirty="0" err="1" smtClean="0">
                <a:solidFill>
                  <a:srgbClr val="FFFF00"/>
                </a:solidFill>
                <a:ea typeface="Times New Roman" pitchFamily="18" charset="0"/>
              </a:rPr>
              <a:t>può</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questo</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aiutarti</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nella</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crescita</a:t>
            </a:r>
            <a:r>
              <a:rPr lang="en-US" sz="2400" dirty="0" smtClean="0">
                <a:solidFill>
                  <a:srgbClr val="FFFF00"/>
                </a:solidFill>
                <a:ea typeface="Times New Roman" pitchFamily="18" charset="0"/>
              </a:rPr>
              <a:t>? </a:t>
            </a:r>
          </a:p>
          <a:p>
            <a:pPr lvl="0" eaLnBrk="0" fontAlgn="base" hangingPunct="0">
              <a:spcBef>
                <a:spcPct val="0"/>
              </a:spcBef>
              <a:spcAft>
                <a:spcPct val="0"/>
              </a:spcAft>
              <a:buFont typeface="Wingdings" pitchFamily="2" charset="2"/>
              <a:buChar char="Ø"/>
            </a:pPr>
            <a:endParaRPr lang="en-US" sz="2400" dirty="0" smtClean="0">
              <a:solidFill>
                <a:srgbClr val="FFFF00"/>
              </a:solidFill>
              <a:ea typeface="Times New Roman" pitchFamily="18" charset="0"/>
            </a:endParaRPr>
          </a:p>
          <a:p>
            <a:pPr lvl="0" eaLnBrk="0" fontAlgn="base" hangingPunct="0">
              <a:spcBef>
                <a:spcPct val="0"/>
              </a:spcBef>
              <a:spcAft>
                <a:spcPct val="0"/>
              </a:spcAft>
              <a:buFont typeface="Wingdings" pitchFamily="2" charset="2"/>
              <a:buChar char="Ø"/>
            </a:pPr>
            <a:r>
              <a:rPr lang="en-US" sz="2400" dirty="0" err="1" smtClean="0">
                <a:solidFill>
                  <a:srgbClr val="FFFF00"/>
                </a:solidFill>
                <a:ea typeface="Times New Roman" pitchFamily="18" charset="0"/>
              </a:rPr>
              <a:t>Quando</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competo</a:t>
            </a:r>
            <a:r>
              <a:rPr lang="en-US" sz="2400" dirty="0" smtClean="0">
                <a:solidFill>
                  <a:srgbClr val="FFFF00"/>
                </a:solidFill>
                <a:ea typeface="Times New Roman" pitchFamily="18" charset="0"/>
              </a:rPr>
              <a:t> con </a:t>
            </a:r>
            <a:r>
              <a:rPr lang="en-US" sz="2400" dirty="0" err="1" smtClean="0">
                <a:solidFill>
                  <a:srgbClr val="FFFF00"/>
                </a:solidFill>
                <a:ea typeface="Times New Roman" pitchFamily="18" charset="0"/>
              </a:rPr>
              <a:t>gli</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altri</a:t>
            </a:r>
            <a:r>
              <a:rPr lang="en-US" sz="2400" dirty="0" smtClean="0">
                <a:solidFill>
                  <a:srgbClr val="FFFF00"/>
                </a:solidFill>
                <a:ea typeface="Times New Roman" pitchFamily="18" charset="0"/>
              </a:rPr>
              <a:t> ho </a:t>
            </a:r>
            <a:r>
              <a:rPr lang="en-US" sz="2400" dirty="0" err="1" smtClean="0">
                <a:solidFill>
                  <a:srgbClr val="FFFF00"/>
                </a:solidFill>
                <a:ea typeface="Times New Roman" pitchFamily="18" charset="0"/>
              </a:rPr>
              <a:t>intenzione</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di</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umiliarli</a:t>
            </a:r>
            <a:r>
              <a:rPr lang="en-US" sz="2400" dirty="0" smtClean="0">
                <a:solidFill>
                  <a:srgbClr val="FFFF00"/>
                </a:solidFill>
                <a:ea typeface="Times New Roman" pitchFamily="18" charset="0"/>
              </a:rPr>
              <a:t>?</a:t>
            </a:r>
            <a:endParaRPr lang="it-IT" sz="2400" dirty="0" smtClean="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500430" y="500042"/>
            <a:ext cx="2147319"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5400" b="1" cap="none" spc="50" dirty="0" smtClean="0">
                <a:ln w="11430"/>
                <a:solidFill>
                  <a:srgbClr val="FF0000"/>
                </a:solidFill>
              </a:rPr>
              <a:t>4° L’ira</a:t>
            </a:r>
            <a:endParaRPr lang="it-IT" sz="5400" b="1" cap="none" spc="50" dirty="0">
              <a:ln w="11430"/>
              <a:solidFill>
                <a:srgbClr val="FF0000"/>
              </a:solidFill>
            </a:endParaRPr>
          </a:p>
        </p:txBody>
      </p:sp>
      <p:pic>
        <p:nvPicPr>
          <p:cNvPr id="3" name="Picture 2" descr="http://1.bp.blogspot.com/-d7t1OZxxtG8/TV4z9GFRLDI/AAAAAAAABoU/rcuDk0Swp6o/s400/Ivan+Terrible.jpg"/>
          <p:cNvPicPr>
            <a:picLocks noChangeAspect="1" noChangeArrowheads="1"/>
          </p:cNvPicPr>
          <p:nvPr/>
        </p:nvPicPr>
        <p:blipFill>
          <a:blip r:embed="rId2" cstate="print"/>
          <a:srcRect/>
          <a:stretch>
            <a:fillRect/>
          </a:stretch>
        </p:blipFill>
        <p:spPr bwMode="auto">
          <a:xfrm>
            <a:off x="5786446" y="2000240"/>
            <a:ext cx="2381250" cy="2981326"/>
          </a:xfrm>
          <a:prstGeom prst="rect">
            <a:avLst/>
          </a:prstGeom>
          <a:noFill/>
        </p:spPr>
      </p:pic>
      <p:pic>
        <p:nvPicPr>
          <p:cNvPr id="4" name="Picture 4" descr="http://www.cinemedioevo.net/classici/images/ivan05.jpg"/>
          <p:cNvPicPr>
            <a:picLocks noChangeAspect="1" noChangeArrowheads="1"/>
          </p:cNvPicPr>
          <p:nvPr/>
        </p:nvPicPr>
        <p:blipFill>
          <a:blip r:embed="rId3" cstate="print"/>
          <a:srcRect/>
          <a:stretch>
            <a:fillRect/>
          </a:stretch>
        </p:blipFill>
        <p:spPr bwMode="auto">
          <a:xfrm>
            <a:off x="1038224" y="3857628"/>
            <a:ext cx="3390900" cy="2381250"/>
          </a:xfrm>
          <a:prstGeom prst="rect">
            <a:avLst/>
          </a:prstGeom>
          <a:noFill/>
        </p:spPr>
      </p:pic>
      <p:sp>
        <p:nvSpPr>
          <p:cNvPr id="5" name="Rettangolo 4"/>
          <p:cNvSpPr/>
          <p:nvPr/>
        </p:nvSpPr>
        <p:spPr>
          <a:xfrm>
            <a:off x="857224" y="1857364"/>
            <a:ext cx="4572000" cy="1323439"/>
          </a:xfrm>
          <a:prstGeom prst="rect">
            <a:avLst/>
          </a:prstGeom>
        </p:spPr>
        <p:txBody>
          <a:bodyPr>
            <a:spAutoFit/>
          </a:bodyPr>
          <a:lstStyle/>
          <a:p>
            <a:pPr lvl="0" eaLnBrk="0" fontAlgn="base" hangingPunct="0">
              <a:spcBef>
                <a:spcPct val="0"/>
              </a:spcBef>
              <a:spcAft>
                <a:spcPct val="0"/>
              </a:spcAft>
            </a:pPr>
            <a:r>
              <a:rPr lang="en-US" sz="2000" b="1" dirty="0" err="1" smtClean="0">
                <a:solidFill>
                  <a:srgbClr val="FFFF00"/>
                </a:solidFill>
                <a:ea typeface="Times New Roman" pitchFamily="18" charset="0"/>
              </a:rPr>
              <a:t>Gli</a:t>
            </a:r>
            <a:r>
              <a:rPr lang="en-US" sz="2000" b="1" dirty="0" smtClean="0">
                <a:solidFill>
                  <a:srgbClr val="FFFF00"/>
                </a:solidFill>
                <a:ea typeface="Times New Roman" pitchFamily="18" charset="0"/>
              </a:rPr>
              <a:t> </a:t>
            </a:r>
            <a:r>
              <a:rPr lang="en-US" sz="2000" b="1" dirty="0" err="1" smtClean="0">
                <a:solidFill>
                  <a:srgbClr val="FFFF00"/>
                </a:solidFill>
                <a:ea typeface="Times New Roman" pitchFamily="18" charset="0"/>
              </a:rPr>
              <a:t>eroi</a:t>
            </a:r>
            <a:r>
              <a:rPr lang="en-US" sz="2000" b="1" dirty="0" smtClean="0">
                <a:solidFill>
                  <a:srgbClr val="FFFF00"/>
                </a:solidFill>
                <a:ea typeface="Times New Roman" pitchFamily="18" charset="0"/>
              </a:rPr>
              <a:t> </a:t>
            </a:r>
            <a:r>
              <a:rPr lang="en-US" sz="2000" b="1" dirty="0" err="1" smtClean="0">
                <a:solidFill>
                  <a:srgbClr val="FFFF00"/>
                </a:solidFill>
                <a:ea typeface="Times New Roman" pitchFamily="18" charset="0"/>
              </a:rPr>
              <a:t>negativi</a:t>
            </a:r>
            <a:r>
              <a:rPr lang="en-US" sz="2000" b="1" dirty="0" smtClean="0">
                <a:solidFill>
                  <a:srgbClr val="FFFF00"/>
                </a:solidFill>
                <a:ea typeface="Times New Roman" pitchFamily="18" charset="0"/>
              </a:rPr>
              <a:t>: </a:t>
            </a:r>
            <a:r>
              <a:rPr lang="en-US" sz="2000" dirty="0" smtClean="0">
                <a:solidFill>
                  <a:srgbClr val="FFFF00"/>
                </a:solidFill>
                <a:ea typeface="Times New Roman" pitchFamily="18" charset="0"/>
              </a:rPr>
              <a:t>Ivan IV </a:t>
            </a:r>
            <a:r>
              <a:rPr lang="en-US" sz="2000" dirty="0" err="1" smtClean="0">
                <a:solidFill>
                  <a:srgbClr val="FFFF00"/>
                </a:solidFill>
                <a:ea typeface="Times New Roman" pitchFamily="18" charset="0"/>
              </a:rPr>
              <a:t>il</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terribile</a:t>
            </a:r>
            <a:r>
              <a:rPr lang="en-US" sz="2000" dirty="0" smtClean="0">
                <a:solidFill>
                  <a:srgbClr val="FFFF00"/>
                </a:solidFill>
                <a:ea typeface="Times New Roman" pitchFamily="18" charset="0"/>
              </a:rPr>
              <a:t> fu </a:t>
            </a:r>
            <a:r>
              <a:rPr lang="en-US" sz="2000" dirty="0" err="1" smtClean="0">
                <a:solidFill>
                  <a:srgbClr val="FFFF00"/>
                </a:solidFill>
                <a:ea typeface="Times New Roman" pitchFamily="18" charset="0"/>
              </a:rPr>
              <a:t>il</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detentore</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di</a:t>
            </a:r>
            <a:r>
              <a:rPr lang="en-US" sz="2000" dirty="0" smtClean="0">
                <a:solidFill>
                  <a:srgbClr val="FFFF00"/>
                </a:solidFill>
                <a:ea typeface="Times New Roman" pitchFamily="18" charset="0"/>
              </a:rPr>
              <a:t> un </a:t>
            </a:r>
            <a:r>
              <a:rPr lang="en-US" sz="2000" dirty="0" err="1" smtClean="0">
                <a:solidFill>
                  <a:srgbClr val="FFFF00"/>
                </a:solidFill>
                <a:ea typeface="Times New Roman" pitchFamily="18" charset="0"/>
              </a:rPr>
              <a:t>potere</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assoluto</a:t>
            </a:r>
            <a:r>
              <a:rPr lang="en-US" sz="2000" dirty="0" smtClean="0">
                <a:solidFill>
                  <a:srgbClr val="FFFF00"/>
                </a:solidFill>
                <a:ea typeface="Times New Roman" pitchFamily="18" charset="0"/>
              </a:rPr>
              <a:t> in Russia. </a:t>
            </a:r>
            <a:r>
              <a:rPr lang="en-US" sz="2000" dirty="0" err="1" smtClean="0">
                <a:solidFill>
                  <a:srgbClr val="FFFF00"/>
                </a:solidFill>
                <a:ea typeface="Times New Roman" pitchFamily="18" charset="0"/>
              </a:rPr>
              <a:t>Confiscò</a:t>
            </a:r>
            <a:r>
              <a:rPr lang="en-US" sz="2000" dirty="0" smtClean="0">
                <a:solidFill>
                  <a:srgbClr val="FFFF00"/>
                </a:solidFill>
                <a:ea typeface="Times New Roman" pitchFamily="18" charset="0"/>
              </a:rPr>
              <a:t> le </a:t>
            </a:r>
            <a:r>
              <a:rPr lang="en-US" sz="2000" dirty="0" err="1" smtClean="0">
                <a:solidFill>
                  <a:srgbClr val="FFFF00"/>
                </a:solidFill>
                <a:ea typeface="Times New Roman" pitchFamily="18" charset="0"/>
              </a:rPr>
              <a:t>terre</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torturò</a:t>
            </a:r>
            <a:r>
              <a:rPr lang="en-US" sz="2000" dirty="0" smtClean="0">
                <a:solidFill>
                  <a:srgbClr val="FFFF00"/>
                </a:solidFill>
                <a:ea typeface="Times New Roman" pitchFamily="18" charset="0"/>
              </a:rPr>
              <a:t> e </a:t>
            </a:r>
            <a:r>
              <a:rPr lang="en-US" sz="2000" dirty="0" err="1" smtClean="0">
                <a:solidFill>
                  <a:srgbClr val="FFFF00"/>
                </a:solidFill>
                <a:ea typeface="Times New Roman" pitchFamily="18" charset="0"/>
              </a:rPr>
              <a:t>uccise</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chiunque</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ritenesse</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suo</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avversario</a:t>
            </a:r>
            <a:r>
              <a:rPr lang="en-US" sz="2000" dirty="0" smtClean="0">
                <a:solidFill>
                  <a:srgbClr val="FFFF00"/>
                </a:solidFill>
                <a:ea typeface="Times New Roman" pitchFamily="18" charset="0"/>
              </a:rPr>
              <a:t>.</a:t>
            </a:r>
            <a:endParaRPr lang="it-IT" sz="2000" dirty="0" smtClean="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arrotondato 2"/>
          <p:cNvSpPr/>
          <p:nvPr/>
        </p:nvSpPr>
        <p:spPr>
          <a:xfrm>
            <a:off x="571472" y="1714488"/>
            <a:ext cx="3571900" cy="41434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err="1" smtClean="0"/>
              <a:t>L’ira</a:t>
            </a:r>
            <a:r>
              <a:rPr lang="en-US" dirty="0" smtClean="0"/>
              <a:t> non è </a:t>
            </a:r>
            <a:r>
              <a:rPr lang="en-US" dirty="0" err="1" smtClean="0"/>
              <a:t>di</a:t>
            </a:r>
            <a:r>
              <a:rPr lang="en-US" dirty="0" smtClean="0"/>
              <a:t> per se ne </a:t>
            </a:r>
            <a:r>
              <a:rPr lang="en-US" dirty="0" err="1" smtClean="0"/>
              <a:t>buona</a:t>
            </a:r>
            <a:r>
              <a:rPr lang="en-US" dirty="0" smtClean="0"/>
              <a:t> ne </a:t>
            </a:r>
            <a:r>
              <a:rPr lang="en-US" dirty="0" err="1" smtClean="0"/>
              <a:t>cattiva</a:t>
            </a:r>
            <a:r>
              <a:rPr lang="en-US" dirty="0" smtClean="0"/>
              <a:t> </a:t>
            </a:r>
            <a:r>
              <a:rPr lang="en-US" dirty="0" err="1" smtClean="0"/>
              <a:t>poiché</a:t>
            </a:r>
            <a:r>
              <a:rPr lang="en-US" dirty="0" smtClean="0"/>
              <a:t> </a:t>
            </a:r>
            <a:r>
              <a:rPr lang="en-US" dirty="0" err="1" smtClean="0"/>
              <a:t>ci</a:t>
            </a:r>
            <a:r>
              <a:rPr lang="en-US" dirty="0" smtClean="0"/>
              <a:t> </a:t>
            </a:r>
            <a:r>
              <a:rPr lang="en-US" dirty="0" err="1" smtClean="0"/>
              <a:t>può</a:t>
            </a:r>
            <a:r>
              <a:rPr lang="en-US" dirty="0" smtClean="0"/>
              <a:t> </a:t>
            </a:r>
            <a:r>
              <a:rPr lang="en-US" dirty="0" err="1" smtClean="0"/>
              <a:t>essere</a:t>
            </a:r>
            <a:r>
              <a:rPr lang="en-US" dirty="0" smtClean="0"/>
              <a:t> un </a:t>
            </a:r>
            <a:r>
              <a:rPr lang="en-US" dirty="0" err="1" smtClean="0"/>
              <a:t>irritazione</a:t>
            </a:r>
            <a:r>
              <a:rPr lang="en-US" dirty="0" smtClean="0"/>
              <a:t> </a:t>
            </a:r>
            <a:r>
              <a:rPr lang="en-US" dirty="0" err="1" smtClean="0"/>
              <a:t>nei</a:t>
            </a:r>
            <a:r>
              <a:rPr lang="en-US" dirty="0" smtClean="0"/>
              <a:t> </a:t>
            </a:r>
            <a:r>
              <a:rPr lang="en-US" dirty="0" err="1" smtClean="0"/>
              <a:t>confronti</a:t>
            </a:r>
            <a:r>
              <a:rPr lang="en-US" dirty="0" smtClean="0"/>
              <a:t> del male come </a:t>
            </a:r>
            <a:r>
              <a:rPr lang="en-US" dirty="0" err="1" smtClean="0"/>
              <a:t>nei</a:t>
            </a:r>
            <a:r>
              <a:rPr lang="en-US" dirty="0" smtClean="0"/>
              <a:t> </a:t>
            </a:r>
            <a:r>
              <a:rPr lang="en-US" dirty="0" err="1" smtClean="0"/>
              <a:t>confronti</a:t>
            </a:r>
            <a:r>
              <a:rPr lang="en-US" dirty="0" smtClean="0"/>
              <a:t> del </a:t>
            </a:r>
            <a:r>
              <a:rPr lang="en-US" dirty="0" err="1" smtClean="0"/>
              <a:t>bene</a:t>
            </a:r>
            <a:r>
              <a:rPr lang="en-US" dirty="0" smtClean="0"/>
              <a:t>. Si </a:t>
            </a:r>
            <a:r>
              <a:rPr lang="en-US" dirty="0" err="1" smtClean="0"/>
              <a:t>parla</a:t>
            </a:r>
            <a:r>
              <a:rPr lang="en-US" dirty="0" smtClean="0"/>
              <a:t> </a:t>
            </a:r>
            <a:r>
              <a:rPr lang="en-US" dirty="0" err="1" smtClean="0"/>
              <a:t>di</a:t>
            </a:r>
            <a:r>
              <a:rPr lang="en-US" dirty="0" smtClean="0"/>
              <a:t> </a:t>
            </a:r>
            <a:r>
              <a:rPr lang="en-US" dirty="0" err="1" smtClean="0"/>
              <a:t>vizio</a:t>
            </a:r>
            <a:r>
              <a:rPr lang="en-US" dirty="0" smtClean="0"/>
              <a:t> </a:t>
            </a:r>
            <a:r>
              <a:rPr lang="en-US" dirty="0" err="1" smtClean="0"/>
              <a:t>quando</a:t>
            </a:r>
            <a:r>
              <a:rPr lang="en-US" dirty="0" smtClean="0"/>
              <a:t> </a:t>
            </a:r>
            <a:r>
              <a:rPr lang="en-US" dirty="0" err="1" smtClean="0"/>
              <a:t>si</a:t>
            </a:r>
            <a:r>
              <a:rPr lang="en-US" dirty="0" smtClean="0"/>
              <a:t> </a:t>
            </a:r>
            <a:r>
              <a:rPr lang="en-US" dirty="0" err="1" smtClean="0"/>
              <a:t>reagisce</a:t>
            </a:r>
            <a:r>
              <a:rPr lang="en-US" dirty="0" smtClean="0"/>
              <a:t> ad un </a:t>
            </a:r>
            <a:r>
              <a:rPr lang="en-US" dirty="0" err="1" smtClean="0"/>
              <a:t>torto</a:t>
            </a:r>
            <a:r>
              <a:rPr lang="en-US" dirty="0" smtClean="0"/>
              <a:t> </a:t>
            </a:r>
            <a:r>
              <a:rPr lang="en-US" dirty="0" err="1" smtClean="0"/>
              <a:t>attraverso</a:t>
            </a:r>
            <a:r>
              <a:rPr lang="en-US" dirty="0" smtClean="0"/>
              <a:t> la vendetta. </a:t>
            </a:r>
            <a:r>
              <a:rPr lang="en-US" dirty="0" err="1" smtClean="0"/>
              <a:t>L’ira</a:t>
            </a:r>
            <a:r>
              <a:rPr lang="en-US" dirty="0" smtClean="0"/>
              <a:t> non </a:t>
            </a:r>
            <a:r>
              <a:rPr lang="en-US" dirty="0" err="1" smtClean="0"/>
              <a:t>manca</a:t>
            </a:r>
            <a:r>
              <a:rPr lang="en-US" dirty="0" smtClean="0"/>
              <a:t> </a:t>
            </a:r>
            <a:r>
              <a:rPr lang="en-US" dirty="0" err="1" smtClean="0"/>
              <a:t>mai</a:t>
            </a:r>
            <a:r>
              <a:rPr lang="en-US" dirty="0" smtClean="0"/>
              <a:t> </a:t>
            </a:r>
            <a:r>
              <a:rPr lang="en-US" dirty="0" err="1" smtClean="0"/>
              <a:t>di</a:t>
            </a:r>
            <a:r>
              <a:rPr lang="en-US" dirty="0" smtClean="0"/>
              <a:t> </a:t>
            </a:r>
            <a:r>
              <a:rPr lang="en-US" dirty="0" err="1" smtClean="0"/>
              <a:t>ragioni</a:t>
            </a:r>
            <a:r>
              <a:rPr lang="en-US" dirty="0" smtClean="0"/>
              <a:t> ma </a:t>
            </a:r>
            <a:r>
              <a:rPr lang="en-US" dirty="0" err="1" smtClean="0"/>
              <a:t>il</a:t>
            </a:r>
            <a:r>
              <a:rPr lang="en-US" dirty="0" smtClean="0"/>
              <a:t> </a:t>
            </a:r>
            <a:r>
              <a:rPr lang="en-US" dirty="0" err="1" smtClean="0"/>
              <a:t>più</a:t>
            </a:r>
            <a:r>
              <a:rPr lang="en-US" dirty="0" smtClean="0"/>
              <a:t> </a:t>
            </a:r>
            <a:r>
              <a:rPr lang="en-US" dirty="0" err="1" smtClean="0"/>
              <a:t>delle</a:t>
            </a:r>
            <a:r>
              <a:rPr lang="en-US" dirty="0" smtClean="0"/>
              <a:t> volte </a:t>
            </a:r>
            <a:r>
              <a:rPr lang="en-US" dirty="0" err="1" smtClean="0"/>
              <a:t>esse</a:t>
            </a:r>
            <a:r>
              <a:rPr lang="en-US" dirty="0" smtClean="0"/>
              <a:t> non </a:t>
            </a:r>
            <a:r>
              <a:rPr lang="en-US" dirty="0" err="1" smtClean="0"/>
              <a:t>sono</a:t>
            </a:r>
            <a:r>
              <a:rPr lang="en-US" dirty="0" smtClean="0"/>
              <a:t> </a:t>
            </a:r>
            <a:r>
              <a:rPr lang="en-US" dirty="0" err="1" smtClean="0"/>
              <a:t>valide</a:t>
            </a:r>
            <a:r>
              <a:rPr lang="en-US" dirty="0" smtClean="0"/>
              <a:t>. E </a:t>
            </a:r>
            <a:r>
              <a:rPr lang="en-US" dirty="0" err="1" smtClean="0"/>
              <a:t>anche</a:t>
            </a:r>
            <a:r>
              <a:rPr lang="en-US" dirty="0" smtClean="0"/>
              <a:t> </a:t>
            </a:r>
            <a:r>
              <a:rPr lang="en-US" dirty="0" err="1" smtClean="0"/>
              <a:t>quando</a:t>
            </a:r>
            <a:r>
              <a:rPr lang="en-US" dirty="0" smtClean="0"/>
              <a:t> lo </a:t>
            </a:r>
            <a:r>
              <a:rPr lang="en-US" dirty="0" err="1" smtClean="0"/>
              <a:t>fossero</a:t>
            </a:r>
            <a:r>
              <a:rPr lang="en-US" dirty="0" smtClean="0"/>
              <a:t>, </a:t>
            </a:r>
            <a:r>
              <a:rPr lang="en-US" dirty="0" err="1" smtClean="0"/>
              <a:t>l’ira</a:t>
            </a:r>
            <a:r>
              <a:rPr lang="en-US" dirty="0" smtClean="0"/>
              <a:t> ha </a:t>
            </a:r>
            <a:r>
              <a:rPr lang="en-US" dirty="0" err="1" smtClean="0"/>
              <a:t>il</a:t>
            </a:r>
            <a:r>
              <a:rPr lang="en-US" dirty="0" smtClean="0"/>
              <a:t> </a:t>
            </a:r>
            <a:r>
              <a:rPr lang="en-US" dirty="0" err="1" smtClean="0"/>
              <a:t>difetto</a:t>
            </a:r>
            <a:r>
              <a:rPr lang="en-US" dirty="0" smtClean="0"/>
              <a:t> </a:t>
            </a:r>
            <a:r>
              <a:rPr lang="en-US" dirty="0" err="1" smtClean="0"/>
              <a:t>di</a:t>
            </a:r>
            <a:r>
              <a:rPr lang="en-US" dirty="0" smtClean="0"/>
              <a:t> </a:t>
            </a:r>
            <a:r>
              <a:rPr lang="en-US" dirty="0" err="1" smtClean="0"/>
              <a:t>spegnere</a:t>
            </a:r>
            <a:r>
              <a:rPr lang="en-US" dirty="0" smtClean="0"/>
              <a:t> la </a:t>
            </a:r>
            <a:r>
              <a:rPr lang="en-US" dirty="0" err="1" smtClean="0"/>
              <a:t>luce</a:t>
            </a:r>
            <a:r>
              <a:rPr lang="en-US" dirty="0" smtClean="0"/>
              <a:t> </a:t>
            </a:r>
            <a:r>
              <a:rPr lang="en-US" dirty="0" err="1" smtClean="0"/>
              <a:t>della</a:t>
            </a:r>
            <a:r>
              <a:rPr lang="en-US" dirty="0" smtClean="0"/>
              <a:t> </a:t>
            </a:r>
            <a:r>
              <a:rPr lang="en-US" dirty="0" err="1" smtClean="0"/>
              <a:t>ragione</a:t>
            </a:r>
            <a:r>
              <a:rPr lang="en-US" dirty="0" smtClean="0"/>
              <a:t>. </a:t>
            </a:r>
            <a:r>
              <a:rPr lang="en-US" dirty="0" err="1" smtClean="0"/>
              <a:t>Aggiunge</a:t>
            </a:r>
            <a:r>
              <a:rPr lang="en-US" dirty="0" smtClean="0"/>
              <a:t> </a:t>
            </a:r>
            <a:r>
              <a:rPr lang="en-US" dirty="0" err="1" smtClean="0"/>
              <a:t>ostilità</a:t>
            </a:r>
            <a:r>
              <a:rPr lang="en-US" dirty="0" smtClean="0"/>
              <a:t> ad </a:t>
            </a:r>
            <a:r>
              <a:rPr lang="en-US" dirty="0" err="1" smtClean="0"/>
              <a:t>ostilità</a:t>
            </a:r>
            <a:endParaRPr lang="it-IT" dirty="0" smtClean="0"/>
          </a:p>
        </p:txBody>
      </p:sp>
      <p:sp>
        <p:nvSpPr>
          <p:cNvPr id="4" name="Rettangolo arrotondato 3"/>
          <p:cNvSpPr/>
          <p:nvPr/>
        </p:nvSpPr>
        <p:spPr>
          <a:xfrm>
            <a:off x="4929190" y="1643050"/>
            <a:ext cx="3571900" cy="41434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err="1" smtClean="0"/>
              <a:t>Gesù</a:t>
            </a:r>
            <a:r>
              <a:rPr lang="en-US" dirty="0" smtClean="0"/>
              <a:t> </a:t>
            </a:r>
            <a:r>
              <a:rPr lang="en-US" dirty="0" err="1" smtClean="0"/>
              <a:t>nel</a:t>
            </a:r>
            <a:r>
              <a:rPr lang="en-US" dirty="0" smtClean="0"/>
              <a:t> </a:t>
            </a:r>
            <a:r>
              <a:rPr lang="en-US" dirty="0" err="1" smtClean="0"/>
              <a:t>tempio</a:t>
            </a:r>
            <a:r>
              <a:rPr lang="en-US" dirty="0" smtClean="0"/>
              <a:t> </a:t>
            </a:r>
            <a:r>
              <a:rPr lang="en-US" dirty="0" err="1" smtClean="0"/>
              <a:t>pieno</a:t>
            </a:r>
            <a:r>
              <a:rPr lang="en-US" dirty="0" smtClean="0"/>
              <a:t> </a:t>
            </a:r>
            <a:r>
              <a:rPr lang="en-US" dirty="0" err="1" smtClean="0"/>
              <a:t>di</a:t>
            </a:r>
            <a:r>
              <a:rPr lang="en-US" dirty="0" smtClean="0"/>
              <a:t> </a:t>
            </a:r>
            <a:r>
              <a:rPr lang="en-US" dirty="0" err="1" smtClean="0"/>
              <a:t>ladroni</a:t>
            </a:r>
            <a:r>
              <a:rPr lang="en-US" dirty="0" smtClean="0"/>
              <a:t> </a:t>
            </a:r>
            <a:r>
              <a:rPr lang="en-US" dirty="0" err="1" smtClean="0"/>
              <a:t>si</a:t>
            </a:r>
            <a:r>
              <a:rPr lang="en-US" dirty="0" smtClean="0"/>
              <a:t> </a:t>
            </a:r>
            <a:r>
              <a:rPr lang="en-US" dirty="0" err="1" smtClean="0"/>
              <a:t>lascia</a:t>
            </a:r>
            <a:r>
              <a:rPr lang="en-US" dirty="0" smtClean="0"/>
              <a:t> </a:t>
            </a:r>
            <a:r>
              <a:rPr lang="en-US" dirty="0" err="1" smtClean="0"/>
              <a:t>prendere</a:t>
            </a:r>
            <a:r>
              <a:rPr lang="en-US" dirty="0" smtClean="0"/>
              <a:t> </a:t>
            </a:r>
            <a:r>
              <a:rPr lang="en-US" dirty="0" err="1" smtClean="0"/>
              <a:t>da</a:t>
            </a:r>
            <a:r>
              <a:rPr lang="en-US" dirty="0" smtClean="0"/>
              <a:t> </a:t>
            </a:r>
            <a:r>
              <a:rPr lang="en-US" dirty="0" err="1" smtClean="0"/>
              <a:t>una</a:t>
            </a:r>
            <a:r>
              <a:rPr lang="en-US" dirty="0" smtClean="0"/>
              <a:t> </a:t>
            </a:r>
            <a:r>
              <a:rPr lang="en-US" dirty="0" err="1" smtClean="0"/>
              <a:t>santa</a:t>
            </a:r>
            <a:r>
              <a:rPr lang="en-US" dirty="0" smtClean="0"/>
              <a:t> </a:t>
            </a:r>
            <a:r>
              <a:rPr lang="en-US" dirty="0" err="1" smtClean="0"/>
              <a:t>ira</a:t>
            </a:r>
            <a:r>
              <a:rPr lang="en-US" dirty="0" smtClean="0"/>
              <a:t> (</a:t>
            </a:r>
            <a:r>
              <a:rPr lang="en-US" dirty="0" err="1" smtClean="0"/>
              <a:t>Gv</a:t>
            </a:r>
            <a:r>
              <a:rPr lang="en-US" dirty="0" smtClean="0"/>
              <a:t> 2, 14-17) e </a:t>
            </a:r>
            <a:r>
              <a:rPr lang="en-US" dirty="0" err="1" smtClean="0"/>
              <a:t>mostra</a:t>
            </a:r>
            <a:r>
              <a:rPr lang="en-US" dirty="0" smtClean="0"/>
              <a:t> </a:t>
            </a:r>
            <a:r>
              <a:rPr lang="en-US" dirty="0" err="1" smtClean="0"/>
              <a:t>anche</a:t>
            </a:r>
            <a:r>
              <a:rPr lang="en-US" dirty="0" smtClean="0"/>
              <a:t> </a:t>
            </a:r>
            <a:r>
              <a:rPr lang="en-US" dirty="0" err="1" smtClean="0"/>
              <a:t>i</a:t>
            </a:r>
            <a:r>
              <a:rPr lang="en-US" dirty="0" smtClean="0"/>
              <a:t> </a:t>
            </a:r>
            <a:r>
              <a:rPr lang="en-US" dirty="0" err="1" smtClean="0"/>
              <a:t>suo</a:t>
            </a:r>
            <a:r>
              <a:rPr lang="en-US" dirty="0" smtClean="0"/>
              <a:t> </a:t>
            </a:r>
            <a:r>
              <a:rPr lang="en-US" dirty="0" err="1" smtClean="0"/>
              <a:t>sdegno</a:t>
            </a:r>
            <a:r>
              <a:rPr lang="en-US" dirty="0" smtClean="0"/>
              <a:t> </a:t>
            </a:r>
            <a:r>
              <a:rPr lang="en-US" dirty="0" err="1" smtClean="0"/>
              <a:t>contro</a:t>
            </a:r>
            <a:r>
              <a:rPr lang="en-US" dirty="0" smtClean="0"/>
              <a:t> </a:t>
            </a:r>
            <a:r>
              <a:rPr lang="en-US" dirty="0" err="1" smtClean="0"/>
              <a:t>scribi</a:t>
            </a:r>
            <a:r>
              <a:rPr lang="en-US" dirty="0" smtClean="0"/>
              <a:t> e </a:t>
            </a:r>
            <a:r>
              <a:rPr lang="en-US" dirty="0" err="1" smtClean="0"/>
              <a:t>farisei</a:t>
            </a:r>
            <a:r>
              <a:rPr lang="en-US" dirty="0" smtClean="0"/>
              <a:t> ( Mt 23, 13-32). </a:t>
            </a:r>
          </a:p>
          <a:p>
            <a:r>
              <a:rPr lang="en-US" dirty="0" err="1" smtClean="0"/>
              <a:t>Esortava</a:t>
            </a:r>
            <a:r>
              <a:rPr lang="en-US" dirty="0" smtClean="0"/>
              <a:t> </a:t>
            </a:r>
            <a:r>
              <a:rPr lang="en-US" dirty="0" err="1" smtClean="0"/>
              <a:t>inoltre</a:t>
            </a:r>
            <a:r>
              <a:rPr lang="en-US" dirty="0" smtClean="0"/>
              <a:t> san Paolo: “ non </a:t>
            </a:r>
            <a:r>
              <a:rPr lang="en-US" dirty="0" err="1" smtClean="0"/>
              <a:t>tramonti</a:t>
            </a:r>
            <a:r>
              <a:rPr lang="en-US" dirty="0" smtClean="0"/>
              <a:t> </a:t>
            </a:r>
            <a:r>
              <a:rPr lang="en-US" dirty="0" err="1" smtClean="0"/>
              <a:t>il</a:t>
            </a:r>
            <a:r>
              <a:rPr lang="en-US" dirty="0" smtClean="0"/>
              <a:t> sole </a:t>
            </a:r>
            <a:r>
              <a:rPr lang="en-US" dirty="0" err="1" smtClean="0"/>
              <a:t>sopra</a:t>
            </a:r>
            <a:r>
              <a:rPr lang="en-US" dirty="0" smtClean="0"/>
              <a:t> la </a:t>
            </a:r>
            <a:r>
              <a:rPr lang="en-US" dirty="0" err="1" smtClean="0"/>
              <a:t>vostra</a:t>
            </a:r>
            <a:r>
              <a:rPr lang="en-US" dirty="0" smtClean="0"/>
              <a:t> </a:t>
            </a:r>
            <a:r>
              <a:rPr lang="en-US" dirty="0" err="1" smtClean="0"/>
              <a:t>ira</a:t>
            </a:r>
            <a:r>
              <a:rPr lang="en-US" dirty="0" smtClean="0"/>
              <a:t>” ( </a:t>
            </a:r>
            <a:r>
              <a:rPr lang="en-US" dirty="0" err="1" smtClean="0"/>
              <a:t>Ef</a:t>
            </a:r>
            <a:r>
              <a:rPr lang="en-US" dirty="0" smtClean="0"/>
              <a:t> 4, 26). </a:t>
            </a:r>
            <a:endParaRPr lang="it-IT" dirty="0"/>
          </a:p>
        </p:txBody>
      </p:sp>
      <p:sp>
        <p:nvSpPr>
          <p:cNvPr id="5" name="Rettangolo 4"/>
          <p:cNvSpPr/>
          <p:nvPr/>
        </p:nvSpPr>
        <p:spPr>
          <a:xfrm>
            <a:off x="1714480" y="714356"/>
            <a:ext cx="1522597" cy="461665"/>
          </a:xfrm>
          <a:prstGeom prst="rect">
            <a:avLst/>
          </a:prstGeom>
        </p:spPr>
        <p:txBody>
          <a:bodyPr wrap="none">
            <a:spAutoFit/>
          </a:bodyPr>
          <a:lstStyle/>
          <a:p>
            <a:pPr algn="ctr"/>
            <a:r>
              <a:rPr lang="it-IT" sz="2400" b="1" dirty="0" smtClean="0">
                <a:solidFill>
                  <a:srgbClr val="FFFF00"/>
                </a:solidFill>
              </a:rPr>
              <a:t>Il concetto</a:t>
            </a:r>
            <a:endParaRPr lang="it-IT" sz="2400" b="1" dirty="0">
              <a:solidFill>
                <a:srgbClr val="FFFF00"/>
              </a:solidFill>
            </a:endParaRPr>
          </a:p>
        </p:txBody>
      </p:sp>
      <p:sp>
        <p:nvSpPr>
          <p:cNvPr id="6" name="Rettangolo 5"/>
          <p:cNvSpPr/>
          <p:nvPr/>
        </p:nvSpPr>
        <p:spPr>
          <a:xfrm>
            <a:off x="5786446" y="785794"/>
            <a:ext cx="1720343" cy="461665"/>
          </a:xfrm>
          <a:prstGeom prst="rect">
            <a:avLst/>
          </a:prstGeom>
        </p:spPr>
        <p:txBody>
          <a:bodyPr wrap="none">
            <a:spAutoFit/>
          </a:bodyPr>
          <a:lstStyle/>
          <a:p>
            <a:r>
              <a:rPr lang="en-US" sz="2400" b="1" dirty="0" err="1" smtClean="0">
                <a:solidFill>
                  <a:srgbClr val="FFFF00"/>
                </a:solidFill>
                <a:ea typeface="Times New Roman" pitchFamily="18" charset="0"/>
              </a:rPr>
              <a:t>Nella</a:t>
            </a:r>
            <a:r>
              <a:rPr lang="en-US" sz="2400" b="1" dirty="0" smtClean="0">
                <a:solidFill>
                  <a:srgbClr val="FFFF00"/>
                </a:solidFill>
                <a:ea typeface="Times New Roman" pitchFamily="18" charset="0"/>
              </a:rPr>
              <a:t> </a:t>
            </a:r>
            <a:r>
              <a:rPr lang="en-US" sz="2400" b="1" dirty="0" err="1" smtClean="0">
                <a:solidFill>
                  <a:srgbClr val="FFFF00"/>
                </a:solidFill>
                <a:ea typeface="Times New Roman" pitchFamily="18" charset="0"/>
              </a:rPr>
              <a:t>Bibbia</a:t>
            </a:r>
            <a:endParaRPr lang="it-IT" sz="2400" dirty="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4" name="Picture 10" descr="http://net-storage.tccstatic.com/storage/bundesligapremier.it/img_notizie/thumb1/565b7269b415c3ec6c09581a30cf8e7b-42192-d41d8cd98f00b204e9800998ecf8427e.jpeg"/>
          <p:cNvPicPr>
            <a:picLocks noChangeAspect="1" noChangeArrowheads="1"/>
          </p:cNvPicPr>
          <p:nvPr/>
        </p:nvPicPr>
        <p:blipFill>
          <a:blip r:embed="rId2" cstate="print"/>
          <a:srcRect/>
          <a:stretch>
            <a:fillRect/>
          </a:stretch>
        </p:blipFill>
        <p:spPr bwMode="auto">
          <a:xfrm>
            <a:off x="4714876" y="214290"/>
            <a:ext cx="2476500" cy="2476501"/>
          </a:xfrm>
          <a:prstGeom prst="rect">
            <a:avLst/>
          </a:prstGeom>
          <a:noFill/>
        </p:spPr>
      </p:pic>
      <p:sp>
        <p:nvSpPr>
          <p:cNvPr id="5" name="Rettangolo 4"/>
          <p:cNvSpPr/>
          <p:nvPr/>
        </p:nvSpPr>
        <p:spPr>
          <a:xfrm>
            <a:off x="1785918" y="500042"/>
            <a:ext cx="2147383" cy="461665"/>
          </a:xfrm>
          <a:prstGeom prst="rect">
            <a:avLst/>
          </a:prstGeom>
        </p:spPr>
        <p:txBody>
          <a:bodyPr wrap="none">
            <a:spAutoFit/>
          </a:bodyPr>
          <a:lstStyle/>
          <a:p>
            <a:r>
              <a:rPr lang="en-US" sz="2400" b="1" dirty="0" err="1" smtClean="0">
                <a:solidFill>
                  <a:srgbClr val="FFFF00"/>
                </a:solidFill>
                <a:ea typeface="Times New Roman" pitchFamily="18" charset="0"/>
              </a:rPr>
              <a:t>L’ira</a:t>
            </a:r>
            <a:r>
              <a:rPr lang="en-US" sz="2400" b="1" dirty="0" smtClean="0">
                <a:solidFill>
                  <a:srgbClr val="FFFF00"/>
                </a:solidFill>
                <a:ea typeface="Times New Roman" pitchFamily="18" charset="0"/>
              </a:rPr>
              <a:t> </a:t>
            </a:r>
            <a:r>
              <a:rPr lang="en-US" sz="2400" b="1" dirty="0" err="1" smtClean="0">
                <a:solidFill>
                  <a:srgbClr val="FFFF00"/>
                </a:solidFill>
                <a:ea typeface="Times New Roman" pitchFamily="18" charset="0"/>
              </a:rPr>
              <a:t>nel</a:t>
            </a:r>
            <a:r>
              <a:rPr lang="en-US" sz="2400" b="1" dirty="0" smtClean="0">
                <a:solidFill>
                  <a:srgbClr val="FFFF00"/>
                </a:solidFill>
                <a:ea typeface="Times New Roman" pitchFamily="18" charset="0"/>
              </a:rPr>
              <a:t> </a:t>
            </a:r>
            <a:r>
              <a:rPr lang="en-US" sz="2400" b="1" dirty="0" err="1" smtClean="0">
                <a:solidFill>
                  <a:srgbClr val="FFFF00"/>
                </a:solidFill>
                <a:ea typeface="Times New Roman" pitchFamily="18" charset="0"/>
              </a:rPr>
              <a:t>mondo</a:t>
            </a:r>
            <a:endParaRPr lang="it-IT" sz="2400" dirty="0">
              <a:solidFill>
                <a:srgbClr val="FFFF00"/>
              </a:solidFill>
            </a:endParaRPr>
          </a:p>
        </p:txBody>
      </p:sp>
      <p:sp>
        <p:nvSpPr>
          <p:cNvPr id="6" name="Rettangolo 5"/>
          <p:cNvSpPr/>
          <p:nvPr/>
        </p:nvSpPr>
        <p:spPr>
          <a:xfrm>
            <a:off x="7247583" y="285728"/>
            <a:ext cx="1896417" cy="461665"/>
          </a:xfrm>
          <a:prstGeom prst="rect">
            <a:avLst/>
          </a:prstGeom>
        </p:spPr>
        <p:txBody>
          <a:bodyPr wrap="none">
            <a:spAutoFit/>
          </a:bodyPr>
          <a:lstStyle/>
          <a:p>
            <a:r>
              <a:rPr lang="it-IT" sz="2400" b="1" dirty="0" smtClean="0">
                <a:solidFill>
                  <a:srgbClr val="FFFF00"/>
                </a:solidFill>
              </a:rPr>
              <a:t>Come guarire</a:t>
            </a:r>
            <a:endParaRPr lang="it-IT" sz="2400" b="1" dirty="0">
              <a:solidFill>
                <a:srgbClr val="FFFF00"/>
              </a:solidFill>
            </a:endParaRPr>
          </a:p>
        </p:txBody>
      </p:sp>
      <p:pic>
        <p:nvPicPr>
          <p:cNvPr id="6150" name="Picture 6" descr="http://www.ilmondodipatty.it/wp-content/uploads/2010/09/come_fare_pace.jpg"/>
          <p:cNvPicPr>
            <a:picLocks noChangeAspect="1" noChangeArrowheads="1"/>
          </p:cNvPicPr>
          <p:nvPr/>
        </p:nvPicPr>
        <p:blipFill>
          <a:blip r:embed="rId3" cstate="print"/>
          <a:srcRect/>
          <a:stretch>
            <a:fillRect/>
          </a:stretch>
        </p:blipFill>
        <p:spPr bwMode="auto">
          <a:xfrm>
            <a:off x="285720" y="3429000"/>
            <a:ext cx="4381500" cy="3181350"/>
          </a:xfrm>
          <a:prstGeom prst="rect">
            <a:avLst/>
          </a:prstGeom>
          <a:noFill/>
        </p:spPr>
      </p:pic>
      <p:pic>
        <p:nvPicPr>
          <p:cNvPr id="6152" name="Picture 8" descr="http://ilquotidianoinclasse.ilsole24ore.com/wp-content/uploads/2013/04/a38d73e150078b3dc837505938d0f14c.jpg"/>
          <p:cNvPicPr>
            <a:picLocks noChangeAspect="1" noChangeArrowheads="1"/>
          </p:cNvPicPr>
          <p:nvPr/>
        </p:nvPicPr>
        <p:blipFill>
          <a:blip r:embed="rId4" cstate="print"/>
          <a:srcRect/>
          <a:stretch>
            <a:fillRect/>
          </a:stretch>
        </p:blipFill>
        <p:spPr bwMode="auto">
          <a:xfrm>
            <a:off x="7000892" y="1071546"/>
            <a:ext cx="1905000" cy="1428750"/>
          </a:xfrm>
          <a:prstGeom prst="rect">
            <a:avLst/>
          </a:prstGeom>
          <a:noFill/>
        </p:spPr>
      </p:pic>
      <p:pic>
        <p:nvPicPr>
          <p:cNvPr id="6156" name="Picture 12" descr="http://www.donbosco-torino.it/image/06/06-1/03-Stretta_di_mani.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715008" y="4500570"/>
            <a:ext cx="3214710" cy="2122333"/>
          </a:xfrm>
          <a:prstGeom prst="rect">
            <a:avLst/>
          </a:prstGeom>
          <a:noFill/>
        </p:spPr>
      </p:pic>
      <p:sp>
        <p:nvSpPr>
          <p:cNvPr id="13" name="Rettangolo 12"/>
          <p:cNvSpPr/>
          <p:nvPr/>
        </p:nvSpPr>
        <p:spPr>
          <a:xfrm>
            <a:off x="285720" y="1285860"/>
            <a:ext cx="4572000" cy="923330"/>
          </a:xfrm>
          <a:prstGeom prst="rect">
            <a:avLst/>
          </a:prstGeom>
        </p:spPr>
        <p:txBody>
          <a:bodyPr>
            <a:spAutoFit/>
          </a:bodyPr>
          <a:lstStyle/>
          <a:p>
            <a:r>
              <a:rPr lang="en-US" dirty="0" smtClean="0">
                <a:solidFill>
                  <a:srgbClr val="FFFF00"/>
                </a:solidFill>
              </a:rPr>
              <a:t>per </a:t>
            </a:r>
            <a:r>
              <a:rPr lang="en-US" dirty="0" err="1" smtClean="0">
                <a:solidFill>
                  <a:srgbClr val="FFFF00"/>
                </a:solidFill>
              </a:rPr>
              <a:t>osservare</a:t>
            </a:r>
            <a:r>
              <a:rPr lang="en-US" dirty="0" smtClean="0">
                <a:solidFill>
                  <a:srgbClr val="FFFF00"/>
                </a:solidFill>
              </a:rPr>
              <a:t> </a:t>
            </a:r>
            <a:r>
              <a:rPr lang="en-US" dirty="0" err="1" smtClean="0">
                <a:solidFill>
                  <a:srgbClr val="FFFF00"/>
                </a:solidFill>
              </a:rPr>
              <a:t>gli</a:t>
            </a:r>
            <a:r>
              <a:rPr lang="en-US" dirty="0" smtClean="0">
                <a:solidFill>
                  <a:srgbClr val="FFFF00"/>
                </a:solidFill>
              </a:rPr>
              <a:t> </a:t>
            </a:r>
            <a:r>
              <a:rPr lang="en-US" dirty="0" err="1" smtClean="0">
                <a:solidFill>
                  <a:srgbClr val="FFFF00"/>
                </a:solidFill>
              </a:rPr>
              <a:t>effetti</a:t>
            </a:r>
            <a:r>
              <a:rPr lang="en-US" dirty="0" smtClean="0">
                <a:solidFill>
                  <a:srgbClr val="FFFF00"/>
                </a:solidFill>
              </a:rPr>
              <a:t> </a:t>
            </a:r>
            <a:r>
              <a:rPr lang="en-US" dirty="0" err="1" smtClean="0">
                <a:solidFill>
                  <a:srgbClr val="FFFF00"/>
                </a:solidFill>
              </a:rPr>
              <a:t>dell’ira</a:t>
            </a:r>
            <a:r>
              <a:rPr lang="en-US" dirty="0" smtClean="0">
                <a:solidFill>
                  <a:srgbClr val="FFFF00"/>
                </a:solidFill>
              </a:rPr>
              <a:t> </a:t>
            </a:r>
            <a:r>
              <a:rPr lang="en-US" dirty="0" err="1" smtClean="0">
                <a:solidFill>
                  <a:srgbClr val="FFFF00"/>
                </a:solidFill>
              </a:rPr>
              <a:t>basta</a:t>
            </a:r>
            <a:r>
              <a:rPr lang="en-US" dirty="0" smtClean="0">
                <a:solidFill>
                  <a:srgbClr val="FFFF00"/>
                </a:solidFill>
              </a:rPr>
              <a:t> </a:t>
            </a:r>
            <a:r>
              <a:rPr lang="en-US" dirty="0" err="1" smtClean="0">
                <a:solidFill>
                  <a:srgbClr val="FFFF00"/>
                </a:solidFill>
              </a:rPr>
              <a:t>riflettere</a:t>
            </a:r>
            <a:r>
              <a:rPr lang="en-US" dirty="0" smtClean="0">
                <a:solidFill>
                  <a:srgbClr val="FFFF00"/>
                </a:solidFill>
              </a:rPr>
              <a:t> </a:t>
            </a:r>
            <a:r>
              <a:rPr lang="en-US" dirty="0" err="1" smtClean="0">
                <a:solidFill>
                  <a:srgbClr val="FFFF00"/>
                </a:solidFill>
              </a:rPr>
              <a:t>sugli</a:t>
            </a:r>
            <a:r>
              <a:rPr lang="en-US" dirty="0" smtClean="0">
                <a:solidFill>
                  <a:srgbClr val="FFFF00"/>
                </a:solidFill>
              </a:rPr>
              <a:t> </a:t>
            </a:r>
            <a:r>
              <a:rPr lang="en-US" dirty="0" err="1" smtClean="0">
                <a:solidFill>
                  <a:srgbClr val="FFFF00"/>
                </a:solidFill>
              </a:rPr>
              <a:t>episodi</a:t>
            </a:r>
            <a:r>
              <a:rPr lang="en-US" dirty="0" smtClean="0">
                <a:solidFill>
                  <a:srgbClr val="FFFF00"/>
                </a:solidFill>
              </a:rPr>
              <a:t> </a:t>
            </a:r>
            <a:r>
              <a:rPr lang="en-US" dirty="0" err="1" smtClean="0">
                <a:solidFill>
                  <a:srgbClr val="FFFF00"/>
                </a:solidFill>
              </a:rPr>
              <a:t>di</a:t>
            </a:r>
            <a:r>
              <a:rPr lang="en-US" dirty="0" smtClean="0">
                <a:solidFill>
                  <a:srgbClr val="FFFF00"/>
                </a:solidFill>
              </a:rPr>
              <a:t> </a:t>
            </a:r>
            <a:r>
              <a:rPr lang="en-US" dirty="0" err="1" smtClean="0">
                <a:solidFill>
                  <a:srgbClr val="FFFF00"/>
                </a:solidFill>
              </a:rPr>
              <a:t>violenza</a:t>
            </a:r>
            <a:r>
              <a:rPr lang="en-US" dirty="0" smtClean="0">
                <a:solidFill>
                  <a:srgbClr val="FFFF00"/>
                </a:solidFill>
              </a:rPr>
              <a:t> </a:t>
            </a:r>
            <a:r>
              <a:rPr lang="en-US" dirty="0" err="1" smtClean="0">
                <a:solidFill>
                  <a:srgbClr val="FFFF00"/>
                </a:solidFill>
              </a:rPr>
              <a:t>che</a:t>
            </a:r>
            <a:r>
              <a:rPr lang="en-US" dirty="0" smtClean="0">
                <a:solidFill>
                  <a:srgbClr val="FFFF00"/>
                </a:solidFill>
              </a:rPr>
              <a:t> </a:t>
            </a:r>
            <a:r>
              <a:rPr lang="en-US" dirty="0" err="1" smtClean="0">
                <a:solidFill>
                  <a:srgbClr val="FFFF00"/>
                </a:solidFill>
              </a:rPr>
              <a:t>vediamo</a:t>
            </a:r>
            <a:r>
              <a:rPr lang="en-US" dirty="0" smtClean="0">
                <a:solidFill>
                  <a:srgbClr val="FFFF00"/>
                </a:solidFill>
              </a:rPr>
              <a:t> </a:t>
            </a:r>
            <a:r>
              <a:rPr lang="en-US" dirty="0" err="1" smtClean="0">
                <a:solidFill>
                  <a:srgbClr val="FFFF00"/>
                </a:solidFill>
              </a:rPr>
              <a:t>nei</a:t>
            </a:r>
            <a:r>
              <a:rPr lang="en-US" dirty="0" smtClean="0">
                <a:solidFill>
                  <a:srgbClr val="FFFF00"/>
                </a:solidFill>
              </a:rPr>
              <a:t> </a:t>
            </a:r>
            <a:r>
              <a:rPr lang="en-US" dirty="0" err="1" smtClean="0">
                <a:solidFill>
                  <a:srgbClr val="FFFF00"/>
                </a:solidFill>
              </a:rPr>
              <a:t>programmi</a:t>
            </a:r>
            <a:r>
              <a:rPr lang="en-US" dirty="0" smtClean="0">
                <a:solidFill>
                  <a:srgbClr val="FFFF00"/>
                </a:solidFill>
              </a:rPr>
              <a:t> </a:t>
            </a:r>
            <a:r>
              <a:rPr lang="en-US" dirty="0" err="1" smtClean="0">
                <a:solidFill>
                  <a:srgbClr val="FFFF00"/>
                </a:solidFill>
              </a:rPr>
              <a:t>televisivi</a:t>
            </a:r>
            <a:r>
              <a:rPr lang="en-US" dirty="0" smtClean="0">
                <a:solidFill>
                  <a:srgbClr val="FFFF00"/>
                </a:solidFill>
              </a:rPr>
              <a:t>, </a:t>
            </a:r>
            <a:r>
              <a:rPr lang="en-US" dirty="0" err="1" smtClean="0">
                <a:solidFill>
                  <a:srgbClr val="FFFF00"/>
                </a:solidFill>
              </a:rPr>
              <a:t>negli</a:t>
            </a:r>
            <a:r>
              <a:rPr lang="en-US" dirty="0" smtClean="0">
                <a:solidFill>
                  <a:srgbClr val="FFFF00"/>
                </a:solidFill>
              </a:rPr>
              <a:t> </a:t>
            </a:r>
            <a:r>
              <a:rPr lang="en-US" dirty="0" err="1" smtClean="0">
                <a:solidFill>
                  <a:srgbClr val="FFFF00"/>
                </a:solidFill>
              </a:rPr>
              <a:t>stadi</a:t>
            </a:r>
            <a:r>
              <a:rPr lang="en-US" dirty="0" smtClean="0">
                <a:solidFill>
                  <a:srgbClr val="FFFF00"/>
                </a:solidFill>
              </a:rPr>
              <a:t>, </a:t>
            </a:r>
            <a:r>
              <a:rPr lang="en-US" dirty="0" err="1" smtClean="0">
                <a:solidFill>
                  <a:srgbClr val="FFFF00"/>
                </a:solidFill>
              </a:rPr>
              <a:t>nella</a:t>
            </a:r>
            <a:r>
              <a:rPr lang="en-US" dirty="0" smtClean="0">
                <a:solidFill>
                  <a:srgbClr val="FFFF00"/>
                </a:solidFill>
              </a:rPr>
              <a:t> </a:t>
            </a:r>
            <a:r>
              <a:rPr lang="en-US" dirty="0" err="1" smtClean="0">
                <a:solidFill>
                  <a:srgbClr val="FFFF00"/>
                </a:solidFill>
              </a:rPr>
              <a:t>politica</a:t>
            </a:r>
            <a:r>
              <a:rPr lang="en-US" dirty="0" smtClean="0">
                <a:solidFill>
                  <a:srgbClr val="FFFF00"/>
                </a:solidFill>
              </a:rPr>
              <a:t>…</a:t>
            </a:r>
            <a:endParaRPr lang="it-IT" dirty="0">
              <a:solidFill>
                <a:srgbClr val="FFFF00"/>
              </a:solidFill>
            </a:endParaRPr>
          </a:p>
        </p:txBody>
      </p:sp>
      <p:sp>
        <p:nvSpPr>
          <p:cNvPr id="14" name="Rettangolo 13"/>
          <p:cNvSpPr/>
          <p:nvPr/>
        </p:nvSpPr>
        <p:spPr>
          <a:xfrm>
            <a:off x="4572000" y="2643182"/>
            <a:ext cx="4572000" cy="2862322"/>
          </a:xfrm>
          <a:prstGeom prst="rect">
            <a:avLst/>
          </a:prstGeom>
        </p:spPr>
        <p:txBody>
          <a:bodyPr>
            <a:spAutoFit/>
          </a:bodyPr>
          <a:lstStyle/>
          <a:p>
            <a:pPr marL="342900" indent="-342900">
              <a:buFont typeface="+mj-lt"/>
              <a:buAutoNum type="arabicPeriod"/>
            </a:pPr>
            <a:r>
              <a:rPr lang="en-US" dirty="0" err="1" smtClean="0">
                <a:solidFill>
                  <a:srgbClr val="FFFF00"/>
                </a:solidFill>
              </a:rPr>
              <a:t>quando</a:t>
            </a:r>
            <a:r>
              <a:rPr lang="en-US" dirty="0" smtClean="0">
                <a:solidFill>
                  <a:srgbClr val="FFFF00"/>
                </a:solidFill>
              </a:rPr>
              <a:t> </a:t>
            </a:r>
            <a:r>
              <a:rPr lang="en-US" dirty="0" err="1" smtClean="0">
                <a:solidFill>
                  <a:srgbClr val="FFFF00"/>
                </a:solidFill>
              </a:rPr>
              <a:t>ci</a:t>
            </a:r>
            <a:r>
              <a:rPr lang="en-US" dirty="0" smtClean="0">
                <a:solidFill>
                  <a:srgbClr val="FFFF00"/>
                </a:solidFill>
              </a:rPr>
              <a:t> </a:t>
            </a:r>
            <a:r>
              <a:rPr lang="en-US" dirty="0" err="1" smtClean="0">
                <a:solidFill>
                  <a:srgbClr val="FFFF00"/>
                </a:solidFill>
              </a:rPr>
              <a:t>troviamo</a:t>
            </a:r>
            <a:r>
              <a:rPr lang="en-US" dirty="0" smtClean="0">
                <a:solidFill>
                  <a:srgbClr val="FFFF00"/>
                </a:solidFill>
              </a:rPr>
              <a:t> a </a:t>
            </a:r>
            <a:r>
              <a:rPr lang="en-US" dirty="0" err="1" smtClean="0">
                <a:solidFill>
                  <a:srgbClr val="FFFF00"/>
                </a:solidFill>
              </a:rPr>
              <a:t>discutere</a:t>
            </a:r>
            <a:r>
              <a:rPr lang="en-US" dirty="0" smtClean="0">
                <a:solidFill>
                  <a:srgbClr val="FFFF00"/>
                </a:solidFill>
              </a:rPr>
              <a:t> </a:t>
            </a:r>
            <a:r>
              <a:rPr lang="en-US" dirty="0" err="1" smtClean="0">
                <a:solidFill>
                  <a:srgbClr val="FFFF00"/>
                </a:solidFill>
              </a:rPr>
              <a:t>cerchiamo</a:t>
            </a:r>
            <a:r>
              <a:rPr lang="en-US" dirty="0" smtClean="0">
                <a:solidFill>
                  <a:srgbClr val="FFFF00"/>
                </a:solidFill>
              </a:rPr>
              <a:t> </a:t>
            </a:r>
            <a:r>
              <a:rPr lang="en-US" dirty="0" err="1" smtClean="0">
                <a:solidFill>
                  <a:srgbClr val="FFFF00"/>
                </a:solidFill>
              </a:rPr>
              <a:t>di</a:t>
            </a:r>
            <a:r>
              <a:rPr lang="en-US" dirty="0" smtClean="0">
                <a:solidFill>
                  <a:srgbClr val="FFFF00"/>
                </a:solidFill>
              </a:rPr>
              <a:t> </a:t>
            </a:r>
            <a:r>
              <a:rPr lang="en-US" dirty="0" err="1" smtClean="0">
                <a:solidFill>
                  <a:srgbClr val="FFFF00"/>
                </a:solidFill>
              </a:rPr>
              <a:t>contare</a:t>
            </a:r>
            <a:r>
              <a:rPr lang="en-US" dirty="0" smtClean="0">
                <a:solidFill>
                  <a:srgbClr val="FFFF00"/>
                </a:solidFill>
              </a:rPr>
              <a:t> </a:t>
            </a:r>
            <a:r>
              <a:rPr lang="en-US" dirty="0" err="1" smtClean="0">
                <a:solidFill>
                  <a:srgbClr val="FFFF00"/>
                </a:solidFill>
              </a:rPr>
              <a:t>fino</a:t>
            </a:r>
            <a:r>
              <a:rPr lang="en-US" dirty="0" smtClean="0">
                <a:solidFill>
                  <a:srgbClr val="FFFF00"/>
                </a:solidFill>
              </a:rPr>
              <a:t> a </a:t>
            </a:r>
            <a:r>
              <a:rPr lang="en-US" dirty="0" err="1" smtClean="0">
                <a:solidFill>
                  <a:srgbClr val="FFFF00"/>
                </a:solidFill>
              </a:rPr>
              <a:t>dieci</a:t>
            </a:r>
            <a:r>
              <a:rPr lang="en-US" dirty="0" smtClean="0">
                <a:solidFill>
                  <a:srgbClr val="FFFF00"/>
                </a:solidFill>
              </a:rPr>
              <a:t> prima </a:t>
            </a:r>
            <a:r>
              <a:rPr lang="en-US" dirty="0" err="1" smtClean="0">
                <a:solidFill>
                  <a:srgbClr val="FFFF00"/>
                </a:solidFill>
              </a:rPr>
              <a:t>di</a:t>
            </a:r>
            <a:r>
              <a:rPr lang="en-US" dirty="0" smtClean="0">
                <a:solidFill>
                  <a:srgbClr val="FFFF00"/>
                </a:solidFill>
              </a:rPr>
              <a:t> </a:t>
            </a:r>
            <a:r>
              <a:rPr lang="en-US" dirty="0" err="1" smtClean="0">
                <a:solidFill>
                  <a:srgbClr val="FFFF00"/>
                </a:solidFill>
              </a:rPr>
              <a:t>parlare</a:t>
            </a:r>
            <a:r>
              <a:rPr lang="en-US" dirty="0" smtClean="0">
                <a:solidFill>
                  <a:srgbClr val="FFFF00"/>
                </a:solidFill>
              </a:rPr>
              <a:t> </a:t>
            </a:r>
          </a:p>
          <a:p>
            <a:pPr marL="342900" indent="-342900">
              <a:buFont typeface="+mj-lt"/>
              <a:buAutoNum type="arabicPeriod"/>
            </a:pPr>
            <a:r>
              <a:rPr lang="en-US" dirty="0" err="1" smtClean="0">
                <a:solidFill>
                  <a:srgbClr val="FFFF00"/>
                </a:solidFill>
              </a:rPr>
              <a:t>fra</a:t>
            </a:r>
            <a:r>
              <a:rPr lang="en-US" dirty="0" smtClean="0">
                <a:solidFill>
                  <a:srgbClr val="FFFF00"/>
                </a:solidFill>
              </a:rPr>
              <a:t> due parole </a:t>
            </a:r>
            <a:r>
              <a:rPr lang="en-US" dirty="0" err="1" smtClean="0">
                <a:solidFill>
                  <a:srgbClr val="FFFF00"/>
                </a:solidFill>
              </a:rPr>
              <a:t>cerchiamo</a:t>
            </a:r>
            <a:r>
              <a:rPr lang="en-US" dirty="0" smtClean="0">
                <a:solidFill>
                  <a:srgbClr val="FFFF00"/>
                </a:solidFill>
              </a:rPr>
              <a:t> </a:t>
            </a:r>
            <a:r>
              <a:rPr lang="en-US" dirty="0" err="1" smtClean="0">
                <a:solidFill>
                  <a:srgbClr val="FFFF00"/>
                </a:solidFill>
              </a:rPr>
              <a:t>di</a:t>
            </a:r>
            <a:r>
              <a:rPr lang="en-US" dirty="0" smtClean="0">
                <a:solidFill>
                  <a:srgbClr val="FFFF00"/>
                </a:solidFill>
              </a:rPr>
              <a:t> </a:t>
            </a:r>
            <a:r>
              <a:rPr lang="en-US" dirty="0" err="1" smtClean="0">
                <a:solidFill>
                  <a:srgbClr val="FFFF00"/>
                </a:solidFill>
              </a:rPr>
              <a:t>scegliere</a:t>
            </a:r>
            <a:r>
              <a:rPr lang="en-US" dirty="0" smtClean="0">
                <a:solidFill>
                  <a:srgbClr val="FFFF00"/>
                </a:solidFill>
              </a:rPr>
              <a:t> </a:t>
            </a:r>
            <a:r>
              <a:rPr lang="en-US" dirty="0" err="1" smtClean="0">
                <a:solidFill>
                  <a:srgbClr val="FFFF00"/>
                </a:solidFill>
              </a:rPr>
              <a:t>sempre</a:t>
            </a:r>
            <a:r>
              <a:rPr lang="en-US" dirty="0" smtClean="0">
                <a:solidFill>
                  <a:srgbClr val="FFFF00"/>
                </a:solidFill>
              </a:rPr>
              <a:t> </a:t>
            </a:r>
            <a:r>
              <a:rPr lang="en-US" dirty="0" err="1" smtClean="0">
                <a:solidFill>
                  <a:srgbClr val="FFFF00"/>
                </a:solidFill>
              </a:rPr>
              <a:t>quella</a:t>
            </a:r>
            <a:r>
              <a:rPr lang="en-US" dirty="0" smtClean="0">
                <a:solidFill>
                  <a:srgbClr val="FFFF00"/>
                </a:solidFill>
              </a:rPr>
              <a:t> </a:t>
            </a:r>
            <a:r>
              <a:rPr lang="en-US" dirty="0" err="1" smtClean="0">
                <a:solidFill>
                  <a:srgbClr val="FFFF00"/>
                </a:solidFill>
              </a:rPr>
              <a:t>meno</a:t>
            </a:r>
            <a:r>
              <a:rPr lang="en-US" dirty="0" smtClean="0">
                <a:solidFill>
                  <a:srgbClr val="FFFF00"/>
                </a:solidFill>
              </a:rPr>
              <a:t> </a:t>
            </a:r>
            <a:r>
              <a:rPr lang="en-US" dirty="0" err="1" smtClean="0">
                <a:solidFill>
                  <a:srgbClr val="FFFF00"/>
                </a:solidFill>
              </a:rPr>
              <a:t>dura</a:t>
            </a:r>
            <a:r>
              <a:rPr lang="en-US" dirty="0" smtClean="0">
                <a:solidFill>
                  <a:srgbClr val="FFFF00"/>
                </a:solidFill>
              </a:rPr>
              <a:t>, la </a:t>
            </a:r>
            <a:r>
              <a:rPr lang="en-US" dirty="0" err="1" smtClean="0">
                <a:solidFill>
                  <a:srgbClr val="FFFF00"/>
                </a:solidFill>
              </a:rPr>
              <a:t>meno</a:t>
            </a:r>
            <a:r>
              <a:rPr lang="en-US" dirty="0" smtClean="0">
                <a:solidFill>
                  <a:srgbClr val="FFFF00"/>
                </a:solidFill>
              </a:rPr>
              <a:t> </a:t>
            </a:r>
            <a:r>
              <a:rPr lang="en-US" dirty="0" err="1" smtClean="0">
                <a:solidFill>
                  <a:srgbClr val="FFFF00"/>
                </a:solidFill>
              </a:rPr>
              <a:t>aggressiva</a:t>
            </a:r>
            <a:r>
              <a:rPr lang="en-US" dirty="0" smtClean="0">
                <a:solidFill>
                  <a:srgbClr val="FFFF00"/>
                </a:solidFill>
              </a:rPr>
              <a:t>. </a:t>
            </a:r>
          </a:p>
          <a:p>
            <a:pPr marL="342900" indent="-342900">
              <a:buFont typeface="+mj-lt"/>
              <a:buAutoNum type="arabicPeriod"/>
            </a:pPr>
            <a:r>
              <a:rPr lang="en-US" dirty="0" smtClean="0">
                <a:solidFill>
                  <a:srgbClr val="FFFF00"/>
                </a:solidFill>
              </a:rPr>
              <a:t> </a:t>
            </a:r>
            <a:r>
              <a:rPr lang="en-US" dirty="0" err="1" smtClean="0">
                <a:solidFill>
                  <a:srgbClr val="FFFF00"/>
                </a:solidFill>
              </a:rPr>
              <a:t>il</a:t>
            </a:r>
            <a:r>
              <a:rPr lang="en-US" dirty="0" smtClean="0">
                <a:solidFill>
                  <a:srgbClr val="FFFF00"/>
                </a:solidFill>
              </a:rPr>
              <a:t> </a:t>
            </a:r>
            <a:r>
              <a:rPr lang="en-US" dirty="0" err="1" smtClean="0">
                <a:solidFill>
                  <a:srgbClr val="FFFF00"/>
                </a:solidFill>
              </a:rPr>
              <a:t>perdono</a:t>
            </a:r>
            <a:r>
              <a:rPr lang="en-US" dirty="0" smtClean="0">
                <a:solidFill>
                  <a:srgbClr val="FFFF00"/>
                </a:solidFill>
              </a:rPr>
              <a:t> </a:t>
            </a:r>
            <a:r>
              <a:rPr lang="en-US" dirty="0" err="1" smtClean="0">
                <a:solidFill>
                  <a:srgbClr val="FFFF00"/>
                </a:solidFill>
              </a:rPr>
              <a:t>proposto</a:t>
            </a:r>
            <a:r>
              <a:rPr lang="en-US" dirty="0" smtClean="0">
                <a:solidFill>
                  <a:srgbClr val="FFFF00"/>
                </a:solidFill>
              </a:rPr>
              <a:t> </a:t>
            </a:r>
            <a:r>
              <a:rPr lang="en-US" dirty="0" err="1" smtClean="0">
                <a:solidFill>
                  <a:srgbClr val="FFFF00"/>
                </a:solidFill>
              </a:rPr>
              <a:t>da</a:t>
            </a:r>
            <a:r>
              <a:rPr lang="en-US" dirty="0" smtClean="0">
                <a:solidFill>
                  <a:srgbClr val="FFFF00"/>
                </a:solidFill>
              </a:rPr>
              <a:t> </a:t>
            </a:r>
            <a:r>
              <a:rPr lang="en-US" dirty="0" err="1" smtClean="0">
                <a:solidFill>
                  <a:srgbClr val="FFFF00"/>
                </a:solidFill>
              </a:rPr>
              <a:t>Gesù</a:t>
            </a:r>
            <a:r>
              <a:rPr lang="en-US" dirty="0" smtClean="0">
                <a:solidFill>
                  <a:srgbClr val="FFFF00"/>
                </a:solidFill>
              </a:rPr>
              <a:t>. </a:t>
            </a:r>
            <a:r>
              <a:rPr lang="en-US" dirty="0" err="1" smtClean="0">
                <a:solidFill>
                  <a:srgbClr val="FFFF00"/>
                </a:solidFill>
              </a:rPr>
              <a:t>Esso</a:t>
            </a:r>
            <a:r>
              <a:rPr lang="en-US" dirty="0" smtClean="0">
                <a:solidFill>
                  <a:srgbClr val="FFFF00"/>
                </a:solidFill>
              </a:rPr>
              <a:t> </a:t>
            </a:r>
            <a:r>
              <a:rPr lang="en-US" dirty="0" err="1" smtClean="0">
                <a:solidFill>
                  <a:srgbClr val="FFFF00"/>
                </a:solidFill>
              </a:rPr>
              <a:t>sconvolge</a:t>
            </a:r>
            <a:r>
              <a:rPr lang="en-US" dirty="0" smtClean="0">
                <a:solidFill>
                  <a:srgbClr val="FFFF00"/>
                </a:solidFill>
              </a:rPr>
              <a:t> </a:t>
            </a:r>
            <a:r>
              <a:rPr lang="en-US" dirty="0" err="1" smtClean="0">
                <a:solidFill>
                  <a:srgbClr val="FFFF00"/>
                </a:solidFill>
              </a:rPr>
              <a:t>ogni</a:t>
            </a:r>
            <a:r>
              <a:rPr lang="en-US" dirty="0" smtClean="0">
                <a:solidFill>
                  <a:srgbClr val="FFFF00"/>
                </a:solidFill>
              </a:rPr>
              <a:t> schema </a:t>
            </a:r>
            <a:r>
              <a:rPr lang="en-US" dirty="0" err="1" smtClean="0">
                <a:solidFill>
                  <a:srgbClr val="FFFF00"/>
                </a:solidFill>
              </a:rPr>
              <a:t>giuridico</a:t>
            </a:r>
            <a:r>
              <a:rPr lang="en-US" dirty="0" smtClean="0">
                <a:solidFill>
                  <a:srgbClr val="FFFF00"/>
                </a:solidFill>
              </a:rPr>
              <a:t> </a:t>
            </a:r>
            <a:r>
              <a:rPr lang="en-US" dirty="0" err="1" smtClean="0">
                <a:solidFill>
                  <a:srgbClr val="FFFF00"/>
                </a:solidFill>
              </a:rPr>
              <a:t>ed</a:t>
            </a:r>
            <a:r>
              <a:rPr lang="en-US" dirty="0" smtClean="0">
                <a:solidFill>
                  <a:srgbClr val="FFFF00"/>
                </a:solidFill>
              </a:rPr>
              <a:t> </a:t>
            </a:r>
            <a:r>
              <a:rPr lang="en-US" dirty="0" err="1" smtClean="0">
                <a:solidFill>
                  <a:srgbClr val="FFFF00"/>
                </a:solidFill>
              </a:rPr>
              <a:t>eleva</a:t>
            </a:r>
            <a:r>
              <a:rPr lang="en-US" dirty="0" smtClean="0">
                <a:solidFill>
                  <a:srgbClr val="FFFF00"/>
                </a:solidFill>
              </a:rPr>
              <a:t> </a:t>
            </a:r>
            <a:r>
              <a:rPr lang="en-US" dirty="0" err="1" smtClean="0">
                <a:solidFill>
                  <a:srgbClr val="FFFF00"/>
                </a:solidFill>
              </a:rPr>
              <a:t>all’amore</a:t>
            </a:r>
            <a:r>
              <a:rPr lang="en-US" dirty="0" smtClean="0">
                <a:solidFill>
                  <a:srgbClr val="FFFF00"/>
                </a:solidFill>
              </a:rPr>
              <a:t> per </a:t>
            </a:r>
            <a:r>
              <a:rPr lang="en-US" dirty="0" err="1" smtClean="0">
                <a:solidFill>
                  <a:srgbClr val="FFFF00"/>
                </a:solidFill>
              </a:rPr>
              <a:t>il</a:t>
            </a:r>
            <a:r>
              <a:rPr lang="en-US" dirty="0" smtClean="0">
                <a:solidFill>
                  <a:srgbClr val="FFFF00"/>
                </a:solidFill>
              </a:rPr>
              <a:t> </a:t>
            </a:r>
            <a:r>
              <a:rPr lang="en-US" dirty="0" err="1" smtClean="0">
                <a:solidFill>
                  <a:srgbClr val="FFFF00"/>
                </a:solidFill>
              </a:rPr>
              <a:t>prossimo</a:t>
            </a:r>
            <a:r>
              <a:rPr lang="en-US" dirty="0" smtClean="0">
                <a:solidFill>
                  <a:srgbClr val="FFFF00"/>
                </a:solidFill>
              </a:rPr>
              <a:t>. </a:t>
            </a:r>
          </a:p>
          <a:p>
            <a:pPr marL="342900" indent="-342900">
              <a:buFont typeface="+mj-lt"/>
              <a:buAutoNum type="arabicPeriod"/>
            </a:pPr>
            <a:r>
              <a:rPr lang="en-US" dirty="0" err="1" smtClean="0">
                <a:solidFill>
                  <a:srgbClr val="FFFF00"/>
                </a:solidFill>
              </a:rPr>
              <a:t>evitare</a:t>
            </a:r>
            <a:r>
              <a:rPr lang="en-US" dirty="0" smtClean="0">
                <a:solidFill>
                  <a:srgbClr val="FFFF00"/>
                </a:solidFill>
              </a:rPr>
              <a:t> </a:t>
            </a:r>
            <a:r>
              <a:rPr lang="en-US" dirty="0" err="1" smtClean="0">
                <a:solidFill>
                  <a:srgbClr val="FFFF00"/>
                </a:solidFill>
              </a:rPr>
              <a:t>tutte</a:t>
            </a:r>
            <a:r>
              <a:rPr lang="en-US" dirty="0" smtClean="0">
                <a:solidFill>
                  <a:srgbClr val="FFFF00"/>
                </a:solidFill>
              </a:rPr>
              <a:t> le </a:t>
            </a:r>
            <a:r>
              <a:rPr lang="en-US" dirty="0" err="1" smtClean="0">
                <a:solidFill>
                  <a:srgbClr val="FFFF00"/>
                </a:solidFill>
              </a:rPr>
              <a:t>occasioni</a:t>
            </a:r>
            <a:r>
              <a:rPr lang="en-US" dirty="0" smtClean="0">
                <a:solidFill>
                  <a:srgbClr val="FFFF00"/>
                </a:solidFill>
              </a:rPr>
              <a:t> in cui </a:t>
            </a:r>
            <a:r>
              <a:rPr lang="en-US" dirty="0" err="1" smtClean="0">
                <a:solidFill>
                  <a:srgbClr val="FFFF00"/>
                </a:solidFill>
              </a:rPr>
              <a:t>potrebbe</a:t>
            </a:r>
            <a:r>
              <a:rPr lang="en-US" dirty="0" smtClean="0">
                <a:solidFill>
                  <a:srgbClr val="FFFF00"/>
                </a:solidFill>
              </a:rPr>
              <a:t> </a:t>
            </a:r>
            <a:r>
              <a:rPr lang="en-US" dirty="0" err="1" smtClean="0">
                <a:solidFill>
                  <a:srgbClr val="FFFF00"/>
                </a:solidFill>
              </a:rPr>
              <a:t>insorgere</a:t>
            </a:r>
            <a:r>
              <a:rPr lang="en-US" dirty="0" smtClean="0">
                <a:solidFill>
                  <a:srgbClr val="FFFF00"/>
                </a:solidFill>
              </a:rPr>
              <a:t> </a:t>
            </a:r>
            <a:r>
              <a:rPr lang="en-US" dirty="0" err="1" smtClean="0">
                <a:solidFill>
                  <a:srgbClr val="FFFF00"/>
                </a:solidFill>
              </a:rPr>
              <a:t>l’ira</a:t>
            </a:r>
            <a:r>
              <a:rPr lang="en-US" dirty="0" smtClean="0">
                <a:solidFill>
                  <a:srgbClr val="FFFF00"/>
                </a:solidFill>
              </a:rPr>
              <a:t>.</a:t>
            </a:r>
            <a:endParaRPr lang="it-IT" dirty="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r>
              <a:rPr lang="it-IT" dirty="0" smtClean="0"/>
              <a:t>L’ego cerca sostegno attraverso il nutrimento (gola), l’accumulo dei beni ( avidità ) o dei piaceri ( lussuria ).L’ego si rivolta quando è contrastato ( rabbia ),si rattrista quando gli manca qualcosa e la realtà non corrisponde al suo desiderio ( invidia ). L’ego si rassicura attribuendosi una forza e un’autonomia che non ha, sino al delirio di pareggiarsi all’Essere divino ( </a:t>
            </a:r>
            <a:r>
              <a:rPr lang="it-IT" smtClean="0"/>
              <a:t>superbia ).</a:t>
            </a:r>
            <a:endParaRPr lang="it-IT"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357422" y="500042"/>
            <a:ext cx="4572000" cy="5262979"/>
          </a:xfrm>
          <a:prstGeom prst="rect">
            <a:avLst/>
          </a:prstGeom>
        </p:spPr>
        <p:txBody>
          <a:bodyPr>
            <a:spAutoFit/>
          </a:bodyPr>
          <a:lstStyle/>
          <a:p>
            <a:pPr algn="ctr"/>
            <a:r>
              <a:rPr lang="en-US" sz="2400" b="1" dirty="0" err="1" smtClean="0">
                <a:solidFill>
                  <a:srgbClr val="FFFF00"/>
                </a:solidFill>
              </a:rPr>
              <a:t>Domande</a:t>
            </a:r>
            <a:r>
              <a:rPr lang="en-US" sz="2400" b="1" dirty="0" smtClean="0">
                <a:solidFill>
                  <a:srgbClr val="FFFF00"/>
                </a:solidFill>
              </a:rPr>
              <a:t>: </a:t>
            </a:r>
          </a:p>
          <a:p>
            <a:endParaRPr lang="en-US" sz="2400" b="1" dirty="0" smtClean="0">
              <a:solidFill>
                <a:srgbClr val="FFFF00"/>
              </a:solidFill>
            </a:endParaRPr>
          </a:p>
          <a:p>
            <a:pPr>
              <a:buFont typeface="Wingdings" pitchFamily="2" charset="2"/>
              <a:buChar char="Ø"/>
            </a:pPr>
            <a:r>
              <a:rPr lang="en-US" sz="2400" dirty="0" smtClean="0">
                <a:solidFill>
                  <a:srgbClr val="FFFF00"/>
                </a:solidFill>
              </a:rPr>
              <a:t>Ti </a:t>
            </a:r>
            <a:r>
              <a:rPr lang="en-US" sz="2400" dirty="0" err="1" smtClean="0">
                <a:solidFill>
                  <a:srgbClr val="FFFF00"/>
                </a:solidFill>
              </a:rPr>
              <a:t>riconosci</a:t>
            </a:r>
            <a:r>
              <a:rPr lang="en-US" sz="2400" dirty="0" smtClean="0">
                <a:solidFill>
                  <a:srgbClr val="FFFF00"/>
                </a:solidFill>
              </a:rPr>
              <a:t> come un </a:t>
            </a:r>
            <a:r>
              <a:rPr lang="en-US" sz="2400" dirty="0" err="1" smtClean="0">
                <a:solidFill>
                  <a:srgbClr val="FFFF00"/>
                </a:solidFill>
              </a:rPr>
              <a:t>tipo</a:t>
            </a:r>
            <a:r>
              <a:rPr lang="en-US" sz="2400" dirty="0" smtClean="0">
                <a:solidFill>
                  <a:srgbClr val="FFFF00"/>
                </a:solidFill>
              </a:rPr>
              <a:t> </a:t>
            </a:r>
            <a:r>
              <a:rPr lang="en-US" sz="2400" dirty="0" err="1" smtClean="0">
                <a:solidFill>
                  <a:srgbClr val="FFFF00"/>
                </a:solidFill>
              </a:rPr>
              <a:t>paziente</a:t>
            </a:r>
            <a:r>
              <a:rPr lang="en-US" sz="2400" dirty="0" smtClean="0">
                <a:solidFill>
                  <a:srgbClr val="FFFF00"/>
                </a:solidFill>
              </a:rPr>
              <a:t>?</a:t>
            </a:r>
          </a:p>
          <a:p>
            <a:r>
              <a:rPr lang="en-US" sz="2400" dirty="0" smtClean="0">
                <a:solidFill>
                  <a:srgbClr val="FFFF00"/>
                </a:solidFill>
              </a:rPr>
              <a:t> </a:t>
            </a:r>
          </a:p>
          <a:p>
            <a:pPr>
              <a:buFont typeface="Wingdings" pitchFamily="2" charset="2"/>
              <a:buChar char="Ø"/>
            </a:pPr>
            <a:r>
              <a:rPr lang="en-US" sz="2400" dirty="0" err="1" smtClean="0">
                <a:solidFill>
                  <a:srgbClr val="FFFF00"/>
                </a:solidFill>
              </a:rPr>
              <a:t>Fino</a:t>
            </a:r>
            <a:r>
              <a:rPr lang="en-US" sz="2400" dirty="0" smtClean="0">
                <a:solidFill>
                  <a:srgbClr val="FFFF00"/>
                </a:solidFill>
              </a:rPr>
              <a:t> a </a:t>
            </a:r>
            <a:r>
              <a:rPr lang="en-US" sz="2400" dirty="0" err="1" smtClean="0">
                <a:solidFill>
                  <a:srgbClr val="FFFF00"/>
                </a:solidFill>
              </a:rPr>
              <a:t>che</a:t>
            </a:r>
            <a:r>
              <a:rPr lang="en-US" sz="2400" dirty="0" smtClean="0">
                <a:solidFill>
                  <a:srgbClr val="FFFF00"/>
                </a:solidFill>
              </a:rPr>
              <a:t> </a:t>
            </a:r>
            <a:r>
              <a:rPr lang="en-US" sz="2400" dirty="0" err="1" smtClean="0">
                <a:solidFill>
                  <a:srgbClr val="FFFF00"/>
                </a:solidFill>
              </a:rPr>
              <a:t>punto</a:t>
            </a:r>
            <a:r>
              <a:rPr lang="en-US" sz="2400" dirty="0" smtClean="0">
                <a:solidFill>
                  <a:srgbClr val="FFFF00"/>
                </a:solidFill>
              </a:rPr>
              <a:t> </a:t>
            </a:r>
            <a:r>
              <a:rPr lang="en-US" sz="2400" dirty="0" err="1" smtClean="0">
                <a:solidFill>
                  <a:srgbClr val="FFFF00"/>
                </a:solidFill>
              </a:rPr>
              <a:t>ti</a:t>
            </a:r>
            <a:r>
              <a:rPr lang="en-US" sz="2400" dirty="0" smtClean="0">
                <a:solidFill>
                  <a:srgbClr val="FFFF00"/>
                </a:solidFill>
              </a:rPr>
              <a:t> </a:t>
            </a:r>
            <a:r>
              <a:rPr lang="en-US" sz="2400" dirty="0" err="1" smtClean="0">
                <a:solidFill>
                  <a:srgbClr val="FFFF00"/>
                </a:solidFill>
              </a:rPr>
              <a:t>lasci</a:t>
            </a:r>
            <a:r>
              <a:rPr lang="en-US" sz="2400" dirty="0" smtClean="0">
                <a:solidFill>
                  <a:srgbClr val="FFFF00"/>
                </a:solidFill>
              </a:rPr>
              <a:t> </a:t>
            </a:r>
            <a:r>
              <a:rPr lang="en-US" sz="2400" dirty="0" err="1" smtClean="0">
                <a:solidFill>
                  <a:srgbClr val="FFFF00"/>
                </a:solidFill>
              </a:rPr>
              <a:t>trasportare</a:t>
            </a:r>
            <a:r>
              <a:rPr lang="en-US" sz="2400" dirty="0" smtClean="0">
                <a:solidFill>
                  <a:srgbClr val="FFFF00"/>
                </a:solidFill>
              </a:rPr>
              <a:t> </a:t>
            </a:r>
            <a:r>
              <a:rPr lang="en-US" sz="2400" dirty="0" err="1" smtClean="0">
                <a:solidFill>
                  <a:srgbClr val="FFFF00"/>
                </a:solidFill>
              </a:rPr>
              <a:t>dall’ira</a:t>
            </a:r>
            <a:r>
              <a:rPr lang="en-US" sz="2400" dirty="0" smtClean="0">
                <a:solidFill>
                  <a:srgbClr val="FFFF00"/>
                </a:solidFill>
              </a:rPr>
              <a:t>? </a:t>
            </a:r>
          </a:p>
          <a:p>
            <a:pPr>
              <a:buFont typeface="Wingdings" pitchFamily="2" charset="2"/>
              <a:buChar char="Ø"/>
            </a:pPr>
            <a:endParaRPr lang="en-US" sz="2400" dirty="0" smtClean="0">
              <a:solidFill>
                <a:srgbClr val="FFFF00"/>
              </a:solidFill>
            </a:endParaRPr>
          </a:p>
          <a:p>
            <a:pPr>
              <a:buFont typeface="Wingdings" pitchFamily="2" charset="2"/>
              <a:buChar char="Ø"/>
            </a:pPr>
            <a:r>
              <a:rPr lang="en-US" sz="2400" dirty="0" err="1" smtClean="0">
                <a:solidFill>
                  <a:srgbClr val="FFFF00"/>
                </a:solidFill>
              </a:rPr>
              <a:t>Quanto</a:t>
            </a:r>
            <a:r>
              <a:rPr lang="en-US" sz="2400" dirty="0" smtClean="0">
                <a:solidFill>
                  <a:srgbClr val="FFFF00"/>
                </a:solidFill>
              </a:rPr>
              <a:t> </a:t>
            </a:r>
            <a:r>
              <a:rPr lang="en-US" sz="2400" dirty="0" err="1" smtClean="0">
                <a:solidFill>
                  <a:srgbClr val="FFFF00"/>
                </a:solidFill>
              </a:rPr>
              <a:t>l’uso</a:t>
            </a:r>
            <a:r>
              <a:rPr lang="en-US" sz="2400" dirty="0" smtClean="0">
                <a:solidFill>
                  <a:srgbClr val="FFFF00"/>
                </a:solidFill>
              </a:rPr>
              <a:t> </a:t>
            </a:r>
            <a:r>
              <a:rPr lang="en-US" sz="2400" dirty="0" err="1" smtClean="0">
                <a:solidFill>
                  <a:srgbClr val="FFFF00"/>
                </a:solidFill>
              </a:rPr>
              <a:t>di</a:t>
            </a:r>
            <a:r>
              <a:rPr lang="en-US" sz="2400" dirty="0" smtClean="0">
                <a:solidFill>
                  <a:srgbClr val="FFFF00"/>
                </a:solidFill>
              </a:rPr>
              <a:t> parole </a:t>
            </a:r>
            <a:r>
              <a:rPr lang="en-US" sz="2400" dirty="0" err="1" smtClean="0">
                <a:solidFill>
                  <a:srgbClr val="FFFF00"/>
                </a:solidFill>
              </a:rPr>
              <a:t>sbagliate</a:t>
            </a:r>
            <a:r>
              <a:rPr lang="en-US" sz="2400" dirty="0" smtClean="0">
                <a:solidFill>
                  <a:srgbClr val="FFFF00"/>
                </a:solidFill>
              </a:rPr>
              <a:t> </a:t>
            </a:r>
            <a:r>
              <a:rPr lang="en-US" sz="2400" dirty="0" err="1" smtClean="0">
                <a:solidFill>
                  <a:srgbClr val="FFFF00"/>
                </a:solidFill>
              </a:rPr>
              <a:t>può</a:t>
            </a:r>
            <a:r>
              <a:rPr lang="en-US" sz="2400" dirty="0" smtClean="0">
                <a:solidFill>
                  <a:srgbClr val="FFFF00"/>
                </a:solidFill>
              </a:rPr>
              <a:t> </a:t>
            </a:r>
            <a:r>
              <a:rPr lang="en-US" sz="2400" dirty="0" err="1" smtClean="0">
                <a:solidFill>
                  <a:srgbClr val="FFFF00"/>
                </a:solidFill>
              </a:rPr>
              <a:t>danneggiare</a:t>
            </a:r>
            <a:r>
              <a:rPr lang="en-US" sz="2400" dirty="0" smtClean="0">
                <a:solidFill>
                  <a:srgbClr val="FFFF00"/>
                </a:solidFill>
              </a:rPr>
              <a:t> </a:t>
            </a:r>
            <a:r>
              <a:rPr lang="en-US" sz="2400" dirty="0" err="1" smtClean="0">
                <a:solidFill>
                  <a:srgbClr val="FFFF00"/>
                </a:solidFill>
              </a:rPr>
              <a:t>i</a:t>
            </a:r>
            <a:r>
              <a:rPr lang="en-US" sz="2400" dirty="0" smtClean="0">
                <a:solidFill>
                  <a:srgbClr val="FFFF00"/>
                </a:solidFill>
              </a:rPr>
              <a:t> </a:t>
            </a:r>
            <a:r>
              <a:rPr lang="en-US" sz="2400" dirty="0" err="1" smtClean="0">
                <a:solidFill>
                  <a:srgbClr val="FFFF00"/>
                </a:solidFill>
              </a:rPr>
              <a:t>rapporti</a:t>
            </a:r>
            <a:r>
              <a:rPr lang="en-US" sz="2400" dirty="0" smtClean="0">
                <a:solidFill>
                  <a:srgbClr val="FFFF00"/>
                </a:solidFill>
              </a:rPr>
              <a:t> con </a:t>
            </a:r>
            <a:r>
              <a:rPr lang="en-US" sz="2400" dirty="0" err="1" smtClean="0">
                <a:solidFill>
                  <a:srgbClr val="FFFF00"/>
                </a:solidFill>
              </a:rPr>
              <a:t>i</a:t>
            </a:r>
            <a:r>
              <a:rPr lang="en-US" sz="2400" dirty="0" smtClean="0">
                <a:solidFill>
                  <a:srgbClr val="FFFF00"/>
                </a:solidFill>
              </a:rPr>
              <a:t> </a:t>
            </a:r>
            <a:r>
              <a:rPr lang="en-US" sz="2400" dirty="0" err="1" smtClean="0">
                <a:solidFill>
                  <a:srgbClr val="FFFF00"/>
                </a:solidFill>
              </a:rPr>
              <a:t>tuoi</a:t>
            </a:r>
            <a:r>
              <a:rPr lang="en-US" sz="2400" dirty="0" smtClean="0">
                <a:solidFill>
                  <a:srgbClr val="FFFF00"/>
                </a:solidFill>
              </a:rPr>
              <a:t> </a:t>
            </a:r>
            <a:r>
              <a:rPr lang="en-US" sz="2400" dirty="0" err="1" smtClean="0">
                <a:solidFill>
                  <a:srgbClr val="FFFF00"/>
                </a:solidFill>
              </a:rPr>
              <a:t>amici</a:t>
            </a:r>
            <a:r>
              <a:rPr lang="en-US" sz="2400" dirty="0" smtClean="0">
                <a:solidFill>
                  <a:srgbClr val="FFFF00"/>
                </a:solidFill>
              </a:rPr>
              <a:t> o </a:t>
            </a:r>
            <a:r>
              <a:rPr lang="en-US" sz="2400" dirty="0" err="1" smtClean="0">
                <a:solidFill>
                  <a:srgbClr val="FFFF00"/>
                </a:solidFill>
              </a:rPr>
              <a:t>familiari</a:t>
            </a:r>
            <a:r>
              <a:rPr lang="en-US" sz="2400" dirty="0" smtClean="0">
                <a:solidFill>
                  <a:srgbClr val="FFFF00"/>
                </a:solidFill>
              </a:rPr>
              <a:t>? </a:t>
            </a:r>
          </a:p>
          <a:p>
            <a:pPr>
              <a:buFont typeface="Wingdings" pitchFamily="2" charset="2"/>
              <a:buChar char="Ø"/>
            </a:pPr>
            <a:endParaRPr lang="en-US" sz="2400" dirty="0" smtClean="0">
              <a:solidFill>
                <a:srgbClr val="FFFF00"/>
              </a:solidFill>
            </a:endParaRPr>
          </a:p>
          <a:p>
            <a:pPr>
              <a:buFont typeface="Wingdings" pitchFamily="2" charset="2"/>
              <a:buChar char="Ø"/>
            </a:pPr>
            <a:r>
              <a:rPr lang="en-US" sz="2400" dirty="0" err="1" smtClean="0">
                <a:solidFill>
                  <a:srgbClr val="FFFF00"/>
                </a:solidFill>
              </a:rPr>
              <a:t>Quali</a:t>
            </a:r>
            <a:r>
              <a:rPr lang="en-US" sz="2400" dirty="0" smtClean="0">
                <a:solidFill>
                  <a:srgbClr val="FFFF00"/>
                </a:solidFill>
              </a:rPr>
              <a:t> </a:t>
            </a:r>
            <a:r>
              <a:rPr lang="en-US" sz="2400" dirty="0" err="1" smtClean="0">
                <a:solidFill>
                  <a:srgbClr val="FFFF00"/>
                </a:solidFill>
              </a:rPr>
              <a:t>sono</a:t>
            </a:r>
            <a:r>
              <a:rPr lang="en-US" sz="2400" dirty="0" smtClean="0">
                <a:solidFill>
                  <a:srgbClr val="FFFF00"/>
                </a:solidFill>
              </a:rPr>
              <a:t> le </a:t>
            </a:r>
            <a:r>
              <a:rPr lang="en-US" sz="2400" dirty="0" err="1" smtClean="0">
                <a:solidFill>
                  <a:srgbClr val="FFFF00"/>
                </a:solidFill>
              </a:rPr>
              <a:t>occasioni</a:t>
            </a:r>
            <a:r>
              <a:rPr lang="en-US" sz="2400" dirty="0" smtClean="0">
                <a:solidFill>
                  <a:srgbClr val="FFFF00"/>
                </a:solidFill>
              </a:rPr>
              <a:t> </a:t>
            </a:r>
            <a:r>
              <a:rPr lang="en-US" sz="2400" dirty="0" err="1" smtClean="0">
                <a:solidFill>
                  <a:srgbClr val="FFFF00"/>
                </a:solidFill>
              </a:rPr>
              <a:t>che</a:t>
            </a:r>
            <a:r>
              <a:rPr lang="en-US" sz="2400" dirty="0" smtClean="0">
                <a:solidFill>
                  <a:srgbClr val="FFFF00"/>
                </a:solidFill>
              </a:rPr>
              <a:t> </a:t>
            </a:r>
            <a:r>
              <a:rPr lang="en-US" sz="2400" dirty="0" err="1" smtClean="0">
                <a:solidFill>
                  <a:srgbClr val="FFFF00"/>
                </a:solidFill>
              </a:rPr>
              <a:t>fanno</a:t>
            </a:r>
            <a:r>
              <a:rPr lang="en-US" sz="2400" dirty="0" smtClean="0">
                <a:solidFill>
                  <a:srgbClr val="FFFF00"/>
                </a:solidFill>
              </a:rPr>
              <a:t> </a:t>
            </a:r>
            <a:r>
              <a:rPr lang="en-US" sz="2400" dirty="0" err="1" smtClean="0">
                <a:solidFill>
                  <a:srgbClr val="FFFF00"/>
                </a:solidFill>
              </a:rPr>
              <a:t>scatenare</a:t>
            </a:r>
            <a:r>
              <a:rPr lang="en-US" sz="2400" dirty="0" smtClean="0">
                <a:solidFill>
                  <a:srgbClr val="FFFF00"/>
                </a:solidFill>
              </a:rPr>
              <a:t> la </a:t>
            </a:r>
            <a:r>
              <a:rPr lang="en-US" sz="2400" dirty="0" err="1" smtClean="0">
                <a:solidFill>
                  <a:srgbClr val="FFFF00"/>
                </a:solidFill>
              </a:rPr>
              <a:t>tua</a:t>
            </a:r>
            <a:r>
              <a:rPr lang="en-US" sz="2400" dirty="0" smtClean="0">
                <a:solidFill>
                  <a:srgbClr val="FFFF00"/>
                </a:solidFill>
              </a:rPr>
              <a:t> </a:t>
            </a:r>
            <a:r>
              <a:rPr lang="en-US" sz="2400" dirty="0" err="1" smtClean="0">
                <a:solidFill>
                  <a:srgbClr val="FFFF00"/>
                </a:solidFill>
              </a:rPr>
              <a:t>ira</a:t>
            </a:r>
            <a:r>
              <a:rPr lang="en-US" sz="2400" dirty="0" smtClean="0">
                <a:solidFill>
                  <a:srgbClr val="FFFF00"/>
                </a:solidFill>
              </a:rPr>
              <a:t>?</a:t>
            </a:r>
            <a:endParaRPr lang="it-IT" sz="2400" dirty="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2.bp.blogspot.com/-oUwoTqyLA2g/UCFisk14xGI/AAAAAAAAABw/X9ZJrmDsrTA/s1600/HomerSimpson15.png"/>
          <p:cNvPicPr>
            <a:picLocks noChangeAspect="1" noChangeArrowheads="1"/>
          </p:cNvPicPr>
          <p:nvPr/>
        </p:nvPicPr>
        <p:blipFill>
          <a:blip r:embed="rId2" cstate="print"/>
          <a:srcRect/>
          <a:stretch>
            <a:fillRect/>
          </a:stretch>
        </p:blipFill>
        <p:spPr bwMode="auto">
          <a:xfrm>
            <a:off x="4214810" y="642918"/>
            <a:ext cx="4643470" cy="4824384"/>
          </a:xfrm>
          <a:prstGeom prst="rect">
            <a:avLst/>
          </a:prstGeom>
          <a:noFill/>
        </p:spPr>
      </p:pic>
      <p:sp>
        <p:nvSpPr>
          <p:cNvPr id="5" name="Rettangolo 4"/>
          <p:cNvSpPr/>
          <p:nvPr/>
        </p:nvSpPr>
        <p:spPr>
          <a:xfrm>
            <a:off x="714348" y="357166"/>
            <a:ext cx="2991203"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5400" b="1" cap="none" spc="50" dirty="0" smtClean="0">
                <a:ln w="11430"/>
                <a:solidFill>
                  <a:srgbClr val="FF0000"/>
                </a:solidFill>
              </a:rPr>
              <a:t>6° La gola</a:t>
            </a:r>
            <a:endParaRPr lang="it-IT" sz="5400" b="1" cap="none" spc="50" dirty="0">
              <a:ln w="11430"/>
              <a:solidFill>
                <a:srgbClr val="FF0000"/>
              </a:solidFill>
            </a:endParaRPr>
          </a:p>
        </p:txBody>
      </p:sp>
      <p:pic>
        <p:nvPicPr>
          <p:cNvPr id="5122" name="Picture 2" descr="http://www.sceltedigusto.it/public/images/stories/z_Alessandra/ciambelle-fritte-bimby1-1024x75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7158" y="3500438"/>
            <a:ext cx="3416293" cy="2522185"/>
          </a:xfrm>
          <a:prstGeom prst="rect">
            <a:avLst/>
          </a:prstGeom>
          <a:noFill/>
        </p:spPr>
      </p:pic>
      <p:sp>
        <p:nvSpPr>
          <p:cNvPr id="9" name="Rettangolo 8"/>
          <p:cNvSpPr/>
          <p:nvPr/>
        </p:nvSpPr>
        <p:spPr>
          <a:xfrm>
            <a:off x="0" y="1714488"/>
            <a:ext cx="4286280" cy="1323439"/>
          </a:xfrm>
          <a:prstGeom prst="rect">
            <a:avLst/>
          </a:prstGeom>
        </p:spPr>
        <p:txBody>
          <a:bodyPr wrap="square">
            <a:spAutoFit/>
          </a:bodyPr>
          <a:lstStyle/>
          <a:p>
            <a:r>
              <a:rPr lang="it-IT" sz="2000" b="1" dirty="0" smtClean="0">
                <a:solidFill>
                  <a:srgbClr val="FFFF00"/>
                </a:solidFill>
              </a:rPr>
              <a:t>Gli eroi negativi: </a:t>
            </a:r>
            <a:r>
              <a:rPr lang="it-IT" sz="2000" dirty="0" smtClean="0">
                <a:solidFill>
                  <a:srgbClr val="FFFF00"/>
                </a:solidFill>
              </a:rPr>
              <a:t>tutti conoscono il famoso </a:t>
            </a:r>
            <a:r>
              <a:rPr lang="it-IT" sz="2000" dirty="0" err="1" smtClean="0">
                <a:solidFill>
                  <a:srgbClr val="FFFF00"/>
                </a:solidFill>
              </a:rPr>
              <a:t>Homer</a:t>
            </a:r>
            <a:r>
              <a:rPr lang="it-IT" sz="2000" dirty="0" smtClean="0">
                <a:solidFill>
                  <a:srgbClr val="FFFF00"/>
                </a:solidFill>
              </a:rPr>
              <a:t> Simpson e la sua passione per il cibo, in particolar modo per le ciambelle.</a:t>
            </a:r>
            <a:endParaRPr lang="it-IT" sz="2000" dirty="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571472" y="1285860"/>
            <a:ext cx="3786214" cy="50720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dirty="0" smtClean="0"/>
              <a:t>Stentiamo a considerare la gola come un vizio perché nutrirsi è una delle prime esperienze della vita, accompagnata dalla sensazione di piacere e di benessere. In realtà anche questo peccato consiste nel piacere sregolato. Siamo golosi quando assumiamo cibo in eccesso (bulimia) ma anche quando soffochiamo questo desiderio (anoressia). Con tale vizio non si trasgredisce solo nella quantità ma anche nel troppo tempo dedicato ai pasti o nel modo in cui ci si comporta a tavola (il goloso infatti si serve per primo). </a:t>
            </a:r>
          </a:p>
        </p:txBody>
      </p:sp>
      <p:sp>
        <p:nvSpPr>
          <p:cNvPr id="3" name="Rettangolo arrotondato 2"/>
          <p:cNvSpPr/>
          <p:nvPr/>
        </p:nvSpPr>
        <p:spPr>
          <a:xfrm>
            <a:off x="4929190" y="1643050"/>
            <a:ext cx="3571900" cy="41434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dirty="0" smtClean="0"/>
              <a:t>Troviamo scritto “state ben attenti che i vostri cuori non si appesantiscono in dissipazioni, ubriachezze e affanni della vita” (</a:t>
            </a:r>
            <a:r>
              <a:rPr lang="it-IT" dirty="0" err="1" smtClean="0"/>
              <a:t>Lc</a:t>
            </a:r>
            <a:r>
              <a:rPr lang="it-IT" dirty="0" smtClean="0"/>
              <a:t> 21, 34)- nell’Antico Testamento troviamo inoltre il racconto di come Giuditta riuscì ad uccidere </a:t>
            </a:r>
            <a:r>
              <a:rPr lang="it-IT" dirty="0" err="1" smtClean="0"/>
              <a:t>Oleoferne</a:t>
            </a:r>
            <a:r>
              <a:rPr lang="it-IT" dirty="0" smtClean="0"/>
              <a:t> facendolo ubriacare (</a:t>
            </a:r>
            <a:r>
              <a:rPr lang="it-IT" dirty="0" err="1" smtClean="0"/>
              <a:t>Gdt</a:t>
            </a:r>
            <a:r>
              <a:rPr lang="it-IT" dirty="0" smtClean="0"/>
              <a:t> 25, 19-34)</a:t>
            </a:r>
            <a:endParaRPr lang="it-IT" dirty="0"/>
          </a:p>
        </p:txBody>
      </p:sp>
      <p:sp>
        <p:nvSpPr>
          <p:cNvPr id="4" name="Rettangolo 3"/>
          <p:cNvSpPr/>
          <p:nvPr/>
        </p:nvSpPr>
        <p:spPr>
          <a:xfrm>
            <a:off x="1714480" y="357166"/>
            <a:ext cx="1522597" cy="461665"/>
          </a:xfrm>
          <a:prstGeom prst="rect">
            <a:avLst/>
          </a:prstGeom>
        </p:spPr>
        <p:txBody>
          <a:bodyPr wrap="none">
            <a:spAutoFit/>
          </a:bodyPr>
          <a:lstStyle/>
          <a:p>
            <a:pPr algn="ctr"/>
            <a:r>
              <a:rPr lang="it-IT" sz="2400" b="1" dirty="0" smtClean="0">
                <a:solidFill>
                  <a:srgbClr val="FFFF00"/>
                </a:solidFill>
              </a:rPr>
              <a:t>Il concetto</a:t>
            </a:r>
            <a:endParaRPr lang="it-IT" sz="2400" b="1" dirty="0">
              <a:solidFill>
                <a:srgbClr val="FFFF00"/>
              </a:solidFill>
            </a:endParaRPr>
          </a:p>
        </p:txBody>
      </p:sp>
      <p:sp>
        <p:nvSpPr>
          <p:cNvPr id="5" name="Rettangolo 4"/>
          <p:cNvSpPr/>
          <p:nvPr/>
        </p:nvSpPr>
        <p:spPr>
          <a:xfrm>
            <a:off x="5786446" y="785794"/>
            <a:ext cx="1720343" cy="461665"/>
          </a:xfrm>
          <a:prstGeom prst="rect">
            <a:avLst/>
          </a:prstGeom>
        </p:spPr>
        <p:txBody>
          <a:bodyPr wrap="none">
            <a:spAutoFit/>
          </a:bodyPr>
          <a:lstStyle/>
          <a:p>
            <a:r>
              <a:rPr lang="en-US" sz="2400" b="1" dirty="0" err="1" smtClean="0">
                <a:solidFill>
                  <a:srgbClr val="FFFF00"/>
                </a:solidFill>
                <a:ea typeface="Times New Roman" pitchFamily="18" charset="0"/>
              </a:rPr>
              <a:t>Nella</a:t>
            </a:r>
            <a:r>
              <a:rPr lang="en-US" sz="2400" b="1" dirty="0" smtClean="0">
                <a:solidFill>
                  <a:srgbClr val="FFFF00"/>
                </a:solidFill>
                <a:ea typeface="Times New Roman" pitchFamily="18" charset="0"/>
              </a:rPr>
              <a:t> </a:t>
            </a:r>
            <a:r>
              <a:rPr lang="en-US" sz="2400" b="1" dirty="0" err="1" smtClean="0">
                <a:solidFill>
                  <a:srgbClr val="FFFF00"/>
                </a:solidFill>
                <a:ea typeface="Times New Roman" pitchFamily="18" charset="0"/>
              </a:rPr>
              <a:t>Bibbia</a:t>
            </a:r>
            <a:endParaRPr lang="it-IT" sz="2400" dirty="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images.vanityfair.it/Storage/Assets/Crops/292257/8/113355/homer-simpson-donut-ciambella_650x435.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00562" y="571480"/>
            <a:ext cx="4483349" cy="3000396"/>
          </a:xfrm>
          <a:prstGeom prst="rect">
            <a:avLst/>
          </a:prstGeom>
          <a:noFill/>
        </p:spPr>
      </p:pic>
      <p:sp>
        <p:nvSpPr>
          <p:cNvPr id="3" name="Rettangolo 2"/>
          <p:cNvSpPr/>
          <p:nvPr/>
        </p:nvSpPr>
        <p:spPr>
          <a:xfrm>
            <a:off x="1142976" y="357166"/>
            <a:ext cx="2515625" cy="461665"/>
          </a:xfrm>
          <a:prstGeom prst="rect">
            <a:avLst/>
          </a:prstGeom>
        </p:spPr>
        <p:txBody>
          <a:bodyPr wrap="none">
            <a:spAutoFit/>
          </a:bodyPr>
          <a:lstStyle/>
          <a:p>
            <a:r>
              <a:rPr lang="en-US" sz="2400" b="1" dirty="0" smtClean="0">
                <a:solidFill>
                  <a:srgbClr val="FFFF00"/>
                </a:solidFill>
                <a:ea typeface="Times New Roman" pitchFamily="18" charset="0"/>
              </a:rPr>
              <a:t>La </a:t>
            </a:r>
            <a:r>
              <a:rPr lang="en-US" sz="2400" b="1" dirty="0" err="1" smtClean="0">
                <a:solidFill>
                  <a:srgbClr val="FFFF00"/>
                </a:solidFill>
                <a:ea typeface="Times New Roman" pitchFamily="18" charset="0"/>
              </a:rPr>
              <a:t>gola</a:t>
            </a:r>
            <a:r>
              <a:rPr lang="en-US" sz="2400" b="1" dirty="0" smtClean="0">
                <a:solidFill>
                  <a:srgbClr val="FFFF00"/>
                </a:solidFill>
                <a:ea typeface="Times New Roman" pitchFamily="18" charset="0"/>
              </a:rPr>
              <a:t> </a:t>
            </a:r>
            <a:r>
              <a:rPr lang="en-US" sz="2400" b="1" dirty="0" err="1" smtClean="0">
                <a:solidFill>
                  <a:srgbClr val="FFFF00"/>
                </a:solidFill>
                <a:ea typeface="Times New Roman" pitchFamily="18" charset="0"/>
              </a:rPr>
              <a:t>nel</a:t>
            </a:r>
            <a:r>
              <a:rPr lang="en-US" sz="2400" b="1" dirty="0" smtClean="0">
                <a:solidFill>
                  <a:srgbClr val="FFFF00"/>
                </a:solidFill>
                <a:ea typeface="Times New Roman" pitchFamily="18" charset="0"/>
              </a:rPr>
              <a:t> </a:t>
            </a:r>
            <a:r>
              <a:rPr lang="en-US" sz="2400" b="1" dirty="0" err="1" smtClean="0">
                <a:solidFill>
                  <a:srgbClr val="FFFF00"/>
                </a:solidFill>
                <a:ea typeface="Times New Roman" pitchFamily="18" charset="0"/>
              </a:rPr>
              <a:t>mondo</a:t>
            </a:r>
            <a:endParaRPr lang="it-IT" sz="2400" dirty="0">
              <a:solidFill>
                <a:srgbClr val="FFFF00"/>
              </a:solidFill>
            </a:endParaRPr>
          </a:p>
        </p:txBody>
      </p:sp>
      <p:sp>
        <p:nvSpPr>
          <p:cNvPr id="4" name="Rettangolo 3"/>
          <p:cNvSpPr/>
          <p:nvPr/>
        </p:nvSpPr>
        <p:spPr>
          <a:xfrm>
            <a:off x="5786446" y="0"/>
            <a:ext cx="1896417" cy="461665"/>
          </a:xfrm>
          <a:prstGeom prst="rect">
            <a:avLst/>
          </a:prstGeom>
        </p:spPr>
        <p:txBody>
          <a:bodyPr wrap="none">
            <a:spAutoFit/>
          </a:bodyPr>
          <a:lstStyle/>
          <a:p>
            <a:r>
              <a:rPr lang="en-US" sz="2400" b="1" dirty="0" smtClean="0">
                <a:solidFill>
                  <a:srgbClr val="FFFF00"/>
                </a:solidFill>
              </a:rPr>
              <a:t>Come </a:t>
            </a:r>
            <a:r>
              <a:rPr lang="en-US" sz="2400" b="1" dirty="0" err="1" smtClean="0">
                <a:solidFill>
                  <a:srgbClr val="FFFF00"/>
                </a:solidFill>
              </a:rPr>
              <a:t>guarire</a:t>
            </a:r>
            <a:endParaRPr lang="it-IT" sz="2400" dirty="0">
              <a:solidFill>
                <a:srgbClr val="FFFF00"/>
              </a:solidFill>
            </a:endParaRPr>
          </a:p>
        </p:txBody>
      </p:sp>
      <p:pic>
        <p:nvPicPr>
          <p:cNvPr id="35842" name="Picture 2" descr="http://static.velvetbody.it/wp-content/uploads/2013/05/abbuffata_sordi.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143240" y="4500570"/>
            <a:ext cx="4452928" cy="2043967"/>
          </a:xfrm>
          <a:prstGeom prst="rect">
            <a:avLst/>
          </a:prstGeom>
          <a:noFill/>
        </p:spPr>
      </p:pic>
      <p:pic>
        <p:nvPicPr>
          <p:cNvPr id="35844" name="Picture 4" descr="http://www.panorama.it/images/scienza/n/19929271-1/Un-freno-alle-abbuffate-con-la-stimolazione-cerebrale-profonda_h_partb.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85786" y="2357430"/>
            <a:ext cx="2863504" cy="1714512"/>
          </a:xfrm>
          <a:prstGeom prst="rect">
            <a:avLst/>
          </a:prstGeom>
          <a:noFill/>
        </p:spPr>
      </p:pic>
      <p:pic>
        <p:nvPicPr>
          <p:cNvPr id="35846" name="Picture 6" descr="http://www.borgiaweb.it/new/wp-content/uploads/2012/06/SPAGHETTI-18.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42844" y="4286256"/>
            <a:ext cx="4282041" cy="2357454"/>
          </a:xfrm>
          <a:prstGeom prst="rect">
            <a:avLst/>
          </a:prstGeom>
          <a:noFill/>
        </p:spPr>
      </p:pic>
      <p:sp>
        <p:nvSpPr>
          <p:cNvPr id="10" name="Rettangolo 9"/>
          <p:cNvSpPr/>
          <p:nvPr/>
        </p:nvSpPr>
        <p:spPr>
          <a:xfrm>
            <a:off x="214282" y="857232"/>
            <a:ext cx="4572000" cy="2308324"/>
          </a:xfrm>
          <a:prstGeom prst="rect">
            <a:avLst/>
          </a:prstGeom>
        </p:spPr>
        <p:txBody>
          <a:bodyPr>
            <a:spAutoFit/>
          </a:bodyPr>
          <a:lstStyle/>
          <a:p>
            <a:r>
              <a:rPr lang="it-IT" dirty="0" smtClean="0">
                <a:solidFill>
                  <a:srgbClr val="FFFF00"/>
                </a:solidFill>
              </a:rPr>
              <a:t>La società non educa alla sobrietà anzi pubblicità, ricette, supermercati, ostentano cibo e propongono l’abbuffata. Il nostro è un mondo di golosi. In realtà da questo vizio derivano anche mali come l’alcolismo e la droga, espressioni di una vita nella quale si cerca di addormentare l’angoscia </a:t>
            </a:r>
          </a:p>
          <a:p>
            <a:r>
              <a:rPr lang="it-IT" dirty="0" smtClean="0">
                <a:solidFill>
                  <a:srgbClr val="FFFF00"/>
                </a:solidFill>
              </a:rPr>
              <a:t>per l’assenza di Dio.</a:t>
            </a:r>
            <a:endParaRPr lang="it-IT" dirty="0">
              <a:solidFill>
                <a:srgbClr val="FFFF00"/>
              </a:solidFill>
            </a:endParaRPr>
          </a:p>
        </p:txBody>
      </p:sp>
      <p:sp>
        <p:nvSpPr>
          <p:cNvPr id="11" name="Rettangolo 10"/>
          <p:cNvSpPr/>
          <p:nvPr/>
        </p:nvSpPr>
        <p:spPr>
          <a:xfrm>
            <a:off x="4429124" y="3571876"/>
            <a:ext cx="4572000" cy="1754326"/>
          </a:xfrm>
          <a:prstGeom prst="rect">
            <a:avLst/>
          </a:prstGeom>
        </p:spPr>
        <p:txBody>
          <a:bodyPr>
            <a:spAutoFit/>
          </a:bodyPr>
          <a:lstStyle/>
          <a:p>
            <a:pPr marL="342900" indent="-342900">
              <a:buFont typeface="+mj-lt"/>
              <a:buAutoNum type="arabicPeriod"/>
            </a:pPr>
            <a:r>
              <a:rPr lang="it-IT" dirty="0" smtClean="0">
                <a:solidFill>
                  <a:srgbClr val="FFFF00"/>
                </a:solidFill>
              </a:rPr>
              <a:t>recuperare il senso dell’autocontrollo</a:t>
            </a:r>
          </a:p>
          <a:p>
            <a:pPr marL="342900" indent="-342900">
              <a:buFont typeface="+mj-lt"/>
              <a:buAutoNum type="arabicPeriod"/>
            </a:pPr>
            <a:r>
              <a:rPr lang="it-IT" dirty="0" smtClean="0">
                <a:solidFill>
                  <a:srgbClr val="FFFF00"/>
                </a:solidFill>
              </a:rPr>
              <a:t>ascoltare le vere necessità del corpo</a:t>
            </a:r>
          </a:p>
          <a:p>
            <a:pPr marL="342900" indent="-342900">
              <a:buFont typeface="+mj-lt"/>
              <a:buAutoNum type="arabicPeriod"/>
            </a:pPr>
            <a:r>
              <a:rPr lang="it-IT" dirty="0" smtClean="0">
                <a:solidFill>
                  <a:srgbClr val="FFFF00"/>
                </a:solidFill>
              </a:rPr>
              <a:t>darsi un orario e non mangiucchiare di continuo</a:t>
            </a:r>
          </a:p>
          <a:p>
            <a:pPr marL="342900" indent="-342900">
              <a:buFont typeface="+mj-lt"/>
              <a:buAutoNum type="arabicPeriod"/>
            </a:pPr>
            <a:r>
              <a:rPr lang="it-IT" dirty="0" smtClean="0">
                <a:solidFill>
                  <a:srgbClr val="FFFF00"/>
                </a:solidFill>
              </a:rPr>
              <a:t>consumare il pasto in un contesto di preghiera</a:t>
            </a:r>
            <a:endParaRPr lang="it-IT" dirty="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2214546" y="571481"/>
            <a:ext cx="4572032" cy="5262979"/>
          </a:xfrm>
          <a:prstGeom prst="rect">
            <a:avLst/>
          </a:prstGeom>
        </p:spPr>
        <p:txBody>
          <a:bodyPr wrap="square">
            <a:spAutoFit/>
          </a:bodyPr>
          <a:lstStyle/>
          <a:p>
            <a:pPr algn="ctr"/>
            <a:r>
              <a:rPr lang="it-IT" sz="2400" b="1" dirty="0" smtClean="0">
                <a:solidFill>
                  <a:srgbClr val="FFFF00"/>
                </a:solidFill>
              </a:rPr>
              <a:t>Domande: </a:t>
            </a:r>
          </a:p>
          <a:p>
            <a:pPr algn="ctr"/>
            <a:endParaRPr lang="it-IT" sz="2400" b="1" dirty="0" smtClean="0">
              <a:solidFill>
                <a:srgbClr val="FFFF00"/>
              </a:solidFill>
            </a:endParaRPr>
          </a:p>
          <a:p>
            <a:pPr>
              <a:buFont typeface="Wingdings" pitchFamily="2" charset="2"/>
              <a:buChar char="Ø"/>
            </a:pPr>
            <a:r>
              <a:rPr lang="it-IT" sz="2400" dirty="0" smtClean="0">
                <a:solidFill>
                  <a:srgbClr val="FFFF00"/>
                </a:solidFill>
              </a:rPr>
              <a:t>Chiedi la benedizione di dio E rendi A lui grazie? </a:t>
            </a:r>
          </a:p>
          <a:p>
            <a:endParaRPr lang="it-IT" sz="2400" b="1" dirty="0" smtClean="0">
              <a:solidFill>
                <a:srgbClr val="FFFF00"/>
              </a:solidFill>
            </a:endParaRPr>
          </a:p>
          <a:p>
            <a:pPr>
              <a:buFont typeface="Wingdings" pitchFamily="2" charset="2"/>
              <a:buChar char="Ø"/>
            </a:pPr>
            <a:r>
              <a:rPr lang="it-IT" sz="2400" dirty="0" smtClean="0">
                <a:solidFill>
                  <a:srgbClr val="FFFF00"/>
                </a:solidFill>
              </a:rPr>
              <a:t>A tavola cominci per primo senza aspettare nessuno?</a:t>
            </a:r>
          </a:p>
          <a:p>
            <a:pPr>
              <a:buFont typeface="Wingdings" pitchFamily="2" charset="2"/>
              <a:buChar char="Ø"/>
            </a:pPr>
            <a:endParaRPr lang="it-IT" sz="2400" dirty="0" smtClean="0">
              <a:solidFill>
                <a:srgbClr val="FFFF00"/>
              </a:solidFill>
            </a:endParaRPr>
          </a:p>
          <a:p>
            <a:pPr>
              <a:buFont typeface="Wingdings" pitchFamily="2" charset="2"/>
              <a:buChar char="Ø"/>
            </a:pPr>
            <a:r>
              <a:rPr lang="it-IT" sz="2400" dirty="0" smtClean="0">
                <a:solidFill>
                  <a:srgbClr val="FFFF00"/>
                </a:solidFill>
              </a:rPr>
              <a:t>Quando hai finito ti alzi e te ne vai? </a:t>
            </a:r>
          </a:p>
          <a:p>
            <a:pPr>
              <a:buFont typeface="Wingdings" pitchFamily="2" charset="2"/>
              <a:buChar char="Ø"/>
            </a:pPr>
            <a:endParaRPr lang="it-IT" sz="2400" dirty="0" smtClean="0">
              <a:solidFill>
                <a:srgbClr val="FFFF00"/>
              </a:solidFill>
            </a:endParaRPr>
          </a:p>
          <a:p>
            <a:endParaRPr lang="it-IT" sz="2400" dirty="0" smtClean="0">
              <a:solidFill>
                <a:srgbClr val="FFFF00"/>
              </a:solidFill>
            </a:endParaRPr>
          </a:p>
          <a:p>
            <a:endParaRPr lang="it-IT" sz="2400" dirty="0" smtClean="0">
              <a:solidFill>
                <a:srgbClr val="FFFF00"/>
              </a:solidFill>
            </a:endParaRPr>
          </a:p>
          <a:p>
            <a:endParaRPr lang="it-IT" sz="2400" dirty="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571736" y="0"/>
            <a:ext cx="3360600"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5400" b="1" spc="50" dirty="0" smtClean="0">
                <a:ln w="11430"/>
                <a:solidFill>
                  <a:srgbClr val="FF0000"/>
                </a:solidFill>
              </a:rPr>
              <a:t>7° L’accidia</a:t>
            </a:r>
            <a:endParaRPr lang="it-IT" sz="5400" b="1" cap="none" spc="50" dirty="0">
              <a:ln w="11430"/>
              <a:solidFill>
                <a:srgbClr val="FF0000"/>
              </a:solidFill>
            </a:endParaRPr>
          </a:p>
        </p:txBody>
      </p:sp>
      <p:pic>
        <p:nvPicPr>
          <p:cNvPr id="3" name="Picture 4" descr="http://www.pinu.it/cicala_formica.jpg"/>
          <p:cNvPicPr>
            <a:picLocks noChangeAspect="1" noChangeArrowheads="1"/>
          </p:cNvPicPr>
          <p:nvPr/>
        </p:nvPicPr>
        <p:blipFill>
          <a:blip r:embed="rId2" cstate="print"/>
          <a:srcRect/>
          <a:stretch>
            <a:fillRect/>
          </a:stretch>
        </p:blipFill>
        <p:spPr bwMode="auto">
          <a:xfrm>
            <a:off x="2643174" y="3214686"/>
            <a:ext cx="4286250" cy="3238501"/>
          </a:xfrm>
          <a:prstGeom prst="rect">
            <a:avLst/>
          </a:prstGeom>
          <a:noFill/>
        </p:spPr>
      </p:pic>
      <p:sp>
        <p:nvSpPr>
          <p:cNvPr id="4" name="Rettangolo 3"/>
          <p:cNvSpPr/>
          <p:nvPr/>
        </p:nvSpPr>
        <p:spPr>
          <a:xfrm>
            <a:off x="642910" y="857232"/>
            <a:ext cx="8215370" cy="1938992"/>
          </a:xfrm>
          <a:prstGeom prst="rect">
            <a:avLst/>
          </a:prstGeom>
        </p:spPr>
        <p:txBody>
          <a:bodyPr wrap="square">
            <a:spAutoFit/>
          </a:bodyPr>
          <a:lstStyle/>
          <a:p>
            <a:pPr lvl="0" algn="just" eaLnBrk="0" fontAlgn="base" hangingPunct="0">
              <a:spcBef>
                <a:spcPct val="0"/>
              </a:spcBef>
              <a:spcAft>
                <a:spcPct val="0"/>
              </a:spcAft>
            </a:pPr>
            <a:r>
              <a:rPr lang="it-IT" sz="2000" b="1" dirty="0" smtClean="0">
                <a:solidFill>
                  <a:srgbClr val="FFFF00"/>
                </a:solidFill>
                <a:ea typeface="Times New Roman" pitchFamily="18" charset="0"/>
              </a:rPr>
              <a:t>Gli eroi negativi: </a:t>
            </a:r>
            <a:r>
              <a:rPr lang="it-IT" sz="2000" dirty="0" smtClean="0">
                <a:solidFill>
                  <a:srgbClr val="FFFF00"/>
                </a:solidFill>
                <a:ea typeface="Times New Roman" pitchFamily="18" charset="0"/>
              </a:rPr>
              <a:t>una piccola favola racconta di come una cicala criticava tanto la formica molto indaffarata nel mettere da parte il cibo per l’inverno in modo da non essere colta impreparata. Più volte la formica sollecitò la cicala a fare altrettanto ma sicura di avere ancora molto tempo non si dava preoccupazione. Finì così per arrivare l’inverno e mentre la formica era al sicuro, la cicala rimase senza cibo e fu costretta a chiedere aiuto.</a:t>
            </a:r>
            <a:endParaRPr lang="it-IT" sz="2000" dirty="0" smtClean="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642910" y="1714488"/>
            <a:ext cx="3429024" cy="40719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dirty="0" smtClean="0">
                <a:solidFill>
                  <a:srgbClr val="FFFF00"/>
                </a:solidFill>
                <a:ea typeface="Times New Roman" pitchFamily="18" charset="0"/>
              </a:rPr>
              <a:t>L’accidia è insieme tristezza del bene divino, ovvero disinteresse del nostro amore verso Dio, e disgusto per il ben agire, cioè indolenza nello svolgere i propri compiti, anche religiosi. Non è dunque solo pigrizia o apatia.</a:t>
            </a:r>
            <a:endParaRPr lang="it-IT" dirty="0" smtClean="0"/>
          </a:p>
        </p:txBody>
      </p:sp>
      <p:sp>
        <p:nvSpPr>
          <p:cNvPr id="3" name="Rettangolo arrotondato 2"/>
          <p:cNvSpPr/>
          <p:nvPr/>
        </p:nvSpPr>
        <p:spPr>
          <a:xfrm>
            <a:off x="4929190" y="1643050"/>
            <a:ext cx="3571900" cy="41434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dirty="0" smtClean="0">
                <a:solidFill>
                  <a:srgbClr val="FFFF00"/>
                </a:solidFill>
                <a:ea typeface="Times New Roman" pitchFamily="18" charset="0"/>
              </a:rPr>
              <a:t>L’accidia porta la nostra anima ad assopirsi, ci fa deviare dal nostro impegno e ci rende poco vigili come successe anche agli apostoli (Mc14, 32). Quando i nostri sensi non sono molto svegli, in noi nasce l’accidia, e si perde il gusto per le cose spirituali.</a:t>
            </a:r>
            <a:endParaRPr lang="it-IT" dirty="0">
              <a:solidFill>
                <a:srgbClr val="FFFF00"/>
              </a:solidFill>
            </a:endParaRPr>
          </a:p>
        </p:txBody>
      </p:sp>
      <p:sp>
        <p:nvSpPr>
          <p:cNvPr id="4" name="Rettangolo 3"/>
          <p:cNvSpPr/>
          <p:nvPr/>
        </p:nvSpPr>
        <p:spPr>
          <a:xfrm>
            <a:off x="1714480" y="714356"/>
            <a:ext cx="1522597" cy="461665"/>
          </a:xfrm>
          <a:prstGeom prst="rect">
            <a:avLst/>
          </a:prstGeom>
        </p:spPr>
        <p:txBody>
          <a:bodyPr wrap="none">
            <a:spAutoFit/>
          </a:bodyPr>
          <a:lstStyle/>
          <a:p>
            <a:pPr algn="ctr"/>
            <a:r>
              <a:rPr lang="it-IT" sz="2400" b="1" dirty="0" smtClean="0">
                <a:solidFill>
                  <a:srgbClr val="FFFF00"/>
                </a:solidFill>
              </a:rPr>
              <a:t>Il concetto</a:t>
            </a:r>
            <a:endParaRPr lang="it-IT" sz="2400" b="1" dirty="0">
              <a:solidFill>
                <a:srgbClr val="FFFF00"/>
              </a:solidFill>
            </a:endParaRPr>
          </a:p>
        </p:txBody>
      </p:sp>
      <p:sp>
        <p:nvSpPr>
          <p:cNvPr id="5" name="Rettangolo 4"/>
          <p:cNvSpPr/>
          <p:nvPr/>
        </p:nvSpPr>
        <p:spPr>
          <a:xfrm>
            <a:off x="5786446" y="785794"/>
            <a:ext cx="1720343" cy="461665"/>
          </a:xfrm>
          <a:prstGeom prst="rect">
            <a:avLst/>
          </a:prstGeom>
        </p:spPr>
        <p:txBody>
          <a:bodyPr wrap="none">
            <a:spAutoFit/>
          </a:bodyPr>
          <a:lstStyle/>
          <a:p>
            <a:r>
              <a:rPr lang="en-US" sz="2400" b="1" dirty="0" err="1" smtClean="0">
                <a:solidFill>
                  <a:srgbClr val="FFFF00"/>
                </a:solidFill>
                <a:ea typeface="Times New Roman" pitchFamily="18" charset="0"/>
              </a:rPr>
              <a:t>Nella</a:t>
            </a:r>
            <a:r>
              <a:rPr lang="en-US" sz="2400" b="1" dirty="0" smtClean="0">
                <a:solidFill>
                  <a:srgbClr val="FFFF00"/>
                </a:solidFill>
                <a:ea typeface="Times New Roman" pitchFamily="18" charset="0"/>
              </a:rPr>
              <a:t> </a:t>
            </a:r>
            <a:r>
              <a:rPr lang="en-US" sz="2400" b="1" dirty="0" err="1" smtClean="0">
                <a:solidFill>
                  <a:srgbClr val="FFFF00"/>
                </a:solidFill>
                <a:ea typeface="Times New Roman" pitchFamily="18" charset="0"/>
              </a:rPr>
              <a:t>Bibbia</a:t>
            </a:r>
            <a:endParaRPr lang="it-IT" sz="2400" dirty="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illustratori.it/media/x_7fcb61b985a7e6f6a7dcec265f13e118f91aef35.png"/>
          <p:cNvPicPr>
            <a:picLocks noChangeAspect="1" noChangeArrowheads="1"/>
          </p:cNvPicPr>
          <p:nvPr/>
        </p:nvPicPr>
        <p:blipFill>
          <a:blip r:embed="rId2" cstate="print"/>
          <a:srcRect/>
          <a:stretch>
            <a:fillRect/>
          </a:stretch>
        </p:blipFill>
        <p:spPr bwMode="auto">
          <a:xfrm>
            <a:off x="1357290" y="3714752"/>
            <a:ext cx="6667500" cy="2628900"/>
          </a:xfrm>
          <a:prstGeom prst="rect">
            <a:avLst/>
          </a:prstGeom>
          <a:noFill/>
        </p:spPr>
      </p:pic>
      <p:sp>
        <p:nvSpPr>
          <p:cNvPr id="5" name="Rettangolo 4"/>
          <p:cNvSpPr/>
          <p:nvPr/>
        </p:nvSpPr>
        <p:spPr>
          <a:xfrm>
            <a:off x="1357290" y="714356"/>
            <a:ext cx="2762488" cy="461665"/>
          </a:xfrm>
          <a:prstGeom prst="rect">
            <a:avLst/>
          </a:prstGeom>
        </p:spPr>
        <p:txBody>
          <a:bodyPr wrap="none">
            <a:spAutoFit/>
          </a:bodyPr>
          <a:lstStyle/>
          <a:p>
            <a:r>
              <a:rPr lang="en-US" sz="2400" b="1" dirty="0" smtClean="0">
                <a:solidFill>
                  <a:srgbClr val="FFFF00"/>
                </a:solidFill>
                <a:ea typeface="Times New Roman" pitchFamily="18" charset="0"/>
              </a:rPr>
              <a:t>L’ </a:t>
            </a:r>
            <a:r>
              <a:rPr lang="en-US" sz="2400" b="1" dirty="0" err="1" smtClean="0">
                <a:solidFill>
                  <a:srgbClr val="FFFF00"/>
                </a:solidFill>
                <a:ea typeface="Times New Roman" pitchFamily="18" charset="0"/>
              </a:rPr>
              <a:t>accidia</a:t>
            </a:r>
            <a:r>
              <a:rPr lang="en-US" sz="2400" b="1" dirty="0" smtClean="0">
                <a:solidFill>
                  <a:srgbClr val="FFFF00"/>
                </a:solidFill>
                <a:ea typeface="Times New Roman" pitchFamily="18" charset="0"/>
              </a:rPr>
              <a:t> </a:t>
            </a:r>
            <a:r>
              <a:rPr lang="en-US" sz="2400" b="1" dirty="0" err="1" smtClean="0">
                <a:solidFill>
                  <a:srgbClr val="FFFF00"/>
                </a:solidFill>
                <a:ea typeface="Times New Roman" pitchFamily="18" charset="0"/>
              </a:rPr>
              <a:t>nel</a:t>
            </a:r>
            <a:r>
              <a:rPr lang="en-US" sz="2400" b="1" dirty="0" smtClean="0">
                <a:solidFill>
                  <a:srgbClr val="FFFF00"/>
                </a:solidFill>
                <a:ea typeface="Times New Roman" pitchFamily="18" charset="0"/>
              </a:rPr>
              <a:t> </a:t>
            </a:r>
            <a:r>
              <a:rPr lang="en-US" sz="2400" b="1" dirty="0" err="1" smtClean="0">
                <a:solidFill>
                  <a:srgbClr val="FFFF00"/>
                </a:solidFill>
                <a:ea typeface="Times New Roman" pitchFamily="18" charset="0"/>
              </a:rPr>
              <a:t>mondo</a:t>
            </a:r>
            <a:endParaRPr lang="it-IT" sz="2400" dirty="0">
              <a:solidFill>
                <a:srgbClr val="FFFF00"/>
              </a:solidFill>
            </a:endParaRPr>
          </a:p>
        </p:txBody>
      </p:sp>
      <p:sp>
        <p:nvSpPr>
          <p:cNvPr id="6" name="Rettangolo 5"/>
          <p:cNvSpPr/>
          <p:nvPr/>
        </p:nvSpPr>
        <p:spPr>
          <a:xfrm>
            <a:off x="5572132" y="714356"/>
            <a:ext cx="1896417" cy="461665"/>
          </a:xfrm>
          <a:prstGeom prst="rect">
            <a:avLst/>
          </a:prstGeom>
        </p:spPr>
        <p:txBody>
          <a:bodyPr wrap="none">
            <a:spAutoFit/>
          </a:bodyPr>
          <a:lstStyle/>
          <a:p>
            <a:r>
              <a:rPr lang="en-US" sz="2400" b="1" dirty="0" smtClean="0">
                <a:solidFill>
                  <a:srgbClr val="FFFF00"/>
                </a:solidFill>
              </a:rPr>
              <a:t>Come </a:t>
            </a:r>
            <a:r>
              <a:rPr lang="en-US" sz="2400" b="1" dirty="0" err="1" smtClean="0">
                <a:solidFill>
                  <a:srgbClr val="FFFF00"/>
                </a:solidFill>
              </a:rPr>
              <a:t>guarire</a:t>
            </a:r>
            <a:endParaRPr lang="it-IT" sz="2400" dirty="0">
              <a:solidFill>
                <a:srgbClr val="FFFF00"/>
              </a:solidFill>
            </a:endParaRPr>
          </a:p>
        </p:txBody>
      </p:sp>
      <p:sp>
        <p:nvSpPr>
          <p:cNvPr id="7" name="Rettangolo 6"/>
          <p:cNvSpPr/>
          <p:nvPr/>
        </p:nvSpPr>
        <p:spPr>
          <a:xfrm>
            <a:off x="214282" y="1285860"/>
            <a:ext cx="4572000" cy="2031325"/>
          </a:xfrm>
          <a:prstGeom prst="rect">
            <a:avLst/>
          </a:prstGeom>
        </p:spPr>
        <p:txBody>
          <a:bodyPr>
            <a:spAutoFit/>
          </a:bodyPr>
          <a:lstStyle/>
          <a:p>
            <a:r>
              <a:rPr lang="it-IT" dirty="0" smtClean="0">
                <a:solidFill>
                  <a:srgbClr val="FFFF00"/>
                </a:solidFill>
                <a:ea typeface="Times New Roman" pitchFamily="18" charset="0"/>
              </a:rPr>
              <a:t>L’accidia intesa come disinteresse e noia verso Dio sembra dilagare; </a:t>
            </a:r>
          </a:p>
          <a:p>
            <a:r>
              <a:rPr lang="it-IT" dirty="0" smtClean="0">
                <a:solidFill>
                  <a:srgbClr val="FFFF00"/>
                </a:solidFill>
                <a:ea typeface="Times New Roman" pitchFamily="18" charset="0"/>
              </a:rPr>
              <a:t>basti pensare a coloro che vogliono togliere i crocifissi dalle scuole o dai tribunali. </a:t>
            </a:r>
          </a:p>
          <a:p>
            <a:r>
              <a:rPr lang="it-IT" dirty="0" smtClean="0">
                <a:solidFill>
                  <a:srgbClr val="FFFF00"/>
                </a:solidFill>
                <a:ea typeface="Times New Roman" pitchFamily="18" charset="0"/>
              </a:rPr>
              <a:t>La scomparsa di Dio dall’orizzonte dell’uomo non è indolore ma soffoca tanti ideali e questo clima favorisce ozio e pigrizia. </a:t>
            </a:r>
            <a:endParaRPr lang="it-IT" dirty="0">
              <a:solidFill>
                <a:srgbClr val="FFFF00"/>
              </a:solidFill>
            </a:endParaRPr>
          </a:p>
        </p:txBody>
      </p:sp>
      <p:sp>
        <p:nvSpPr>
          <p:cNvPr id="8" name="Rettangolo 7"/>
          <p:cNvSpPr/>
          <p:nvPr/>
        </p:nvSpPr>
        <p:spPr>
          <a:xfrm>
            <a:off x="4786282" y="1285860"/>
            <a:ext cx="4357718" cy="1754326"/>
          </a:xfrm>
          <a:prstGeom prst="rect">
            <a:avLst/>
          </a:prstGeom>
        </p:spPr>
        <p:txBody>
          <a:bodyPr wrap="square">
            <a:spAutoFit/>
          </a:bodyPr>
          <a:lstStyle/>
          <a:p>
            <a:pPr marL="342900" indent="-342900">
              <a:buFont typeface="+mj-lt"/>
              <a:buAutoNum type="arabicPeriod"/>
            </a:pPr>
            <a:r>
              <a:rPr lang="it-IT" dirty="0" smtClean="0">
                <a:solidFill>
                  <a:srgbClr val="FFFF00"/>
                </a:solidFill>
                <a:ea typeface="Times New Roman" pitchFamily="18" charset="0"/>
              </a:rPr>
              <a:t>elaborare una matura scala di valori in cui Dio occupi il gradino più alto</a:t>
            </a:r>
          </a:p>
          <a:p>
            <a:pPr marL="342900" indent="-342900">
              <a:buFont typeface="+mj-lt"/>
              <a:buAutoNum type="arabicPeriod"/>
            </a:pPr>
            <a:r>
              <a:rPr lang="it-IT" dirty="0" smtClean="0">
                <a:solidFill>
                  <a:srgbClr val="FFFF00"/>
                </a:solidFill>
                <a:ea typeface="Times New Roman" pitchFamily="18" charset="0"/>
              </a:rPr>
              <a:t>coerenza</a:t>
            </a:r>
          </a:p>
          <a:p>
            <a:pPr marL="342900" indent="-342900">
              <a:buFont typeface="+mj-lt"/>
              <a:buAutoNum type="arabicPeriod"/>
            </a:pPr>
            <a:r>
              <a:rPr lang="it-IT" dirty="0" smtClean="0">
                <a:solidFill>
                  <a:srgbClr val="FFFF00"/>
                </a:solidFill>
                <a:ea typeface="Times New Roman" pitchFamily="18" charset="0"/>
              </a:rPr>
              <a:t>mantenere la giusta misura nel lavoro</a:t>
            </a:r>
          </a:p>
          <a:p>
            <a:pPr marL="342900" indent="-342900">
              <a:buFont typeface="+mj-lt"/>
              <a:buAutoNum type="arabicPeriod"/>
            </a:pPr>
            <a:r>
              <a:rPr lang="it-IT" dirty="0" smtClean="0">
                <a:solidFill>
                  <a:srgbClr val="FFFF00"/>
                </a:solidFill>
                <a:ea typeface="Times New Roman" pitchFamily="18" charset="0"/>
              </a:rPr>
              <a:t>Frequentare i sacramenti della confessione e dell’eucarestia</a:t>
            </a:r>
            <a:endParaRPr lang="it-IT" dirty="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285984" y="285728"/>
            <a:ext cx="4572000" cy="5632311"/>
          </a:xfrm>
          <a:prstGeom prst="rect">
            <a:avLst/>
          </a:prstGeom>
        </p:spPr>
        <p:txBody>
          <a:bodyPr>
            <a:spAutoFit/>
          </a:bodyPr>
          <a:lstStyle/>
          <a:p>
            <a:pPr lvl="0" algn="ctr" eaLnBrk="0" fontAlgn="base" hangingPunct="0">
              <a:spcBef>
                <a:spcPct val="0"/>
              </a:spcBef>
              <a:spcAft>
                <a:spcPct val="0"/>
              </a:spcAft>
            </a:pPr>
            <a:r>
              <a:rPr lang="it-IT" sz="2400" b="1" dirty="0" smtClean="0">
                <a:solidFill>
                  <a:srgbClr val="FFFF00"/>
                </a:solidFill>
                <a:ea typeface="Times New Roman" pitchFamily="18" charset="0"/>
              </a:rPr>
              <a:t>Domande</a:t>
            </a:r>
            <a:r>
              <a:rPr lang="it-IT" sz="2400" dirty="0" smtClean="0">
                <a:solidFill>
                  <a:srgbClr val="FFFF00"/>
                </a:solidFill>
                <a:ea typeface="Times New Roman" pitchFamily="18" charset="0"/>
              </a:rPr>
              <a:t>: </a:t>
            </a:r>
          </a:p>
          <a:p>
            <a:pPr lvl="0" eaLnBrk="0" fontAlgn="base" hangingPunct="0">
              <a:spcBef>
                <a:spcPct val="0"/>
              </a:spcBef>
              <a:spcAft>
                <a:spcPct val="0"/>
              </a:spcAft>
            </a:pPr>
            <a:endParaRPr lang="it-IT" sz="2400" dirty="0" smtClean="0">
              <a:solidFill>
                <a:srgbClr val="FFFF00"/>
              </a:solidFill>
              <a:ea typeface="Times New Roman" pitchFamily="18" charset="0"/>
            </a:endParaRPr>
          </a:p>
          <a:p>
            <a:pPr lvl="0" eaLnBrk="0" fontAlgn="base" hangingPunct="0">
              <a:spcBef>
                <a:spcPct val="0"/>
              </a:spcBef>
              <a:spcAft>
                <a:spcPct val="0"/>
              </a:spcAft>
            </a:pPr>
            <a:r>
              <a:rPr lang="it-IT" sz="2400" dirty="0" smtClean="0">
                <a:solidFill>
                  <a:srgbClr val="FFFF00"/>
                </a:solidFill>
                <a:ea typeface="Times New Roman" pitchFamily="18" charset="0"/>
              </a:rPr>
              <a:t>Cerchi sempre di rimandare i tuoi impegni?</a:t>
            </a:r>
          </a:p>
          <a:p>
            <a:pPr lvl="0" eaLnBrk="0" fontAlgn="base" hangingPunct="0">
              <a:spcBef>
                <a:spcPct val="0"/>
              </a:spcBef>
              <a:spcAft>
                <a:spcPct val="0"/>
              </a:spcAft>
            </a:pPr>
            <a:endParaRPr lang="it-IT" sz="2400" dirty="0" smtClean="0">
              <a:solidFill>
                <a:srgbClr val="FFFF00"/>
              </a:solidFill>
              <a:ea typeface="Times New Roman" pitchFamily="18" charset="0"/>
            </a:endParaRPr>
          </a:p>
          <a:p>
            <a:pPr lvl="0" eaLnBrk="0" fontAlgn="base" hangingPunct="0">
              <a:spcBef>
                <a:spcPct val="0"/>
              </a:spcBef>
              <a:spcAft>
                <a:spcPct val="0"/>
              </a:spcAft>
            </a:pPr>
            <a:r>
              <a:rPr lang="it-IT" sz="2400" dirty="0" smtClean="0">
                <a:solidFill>
                  <a:srgbClr val="FFFF00"/>
                </a:solidFill>
                <a:ea typeface="Times New Roman" pitchFamily="18" charset="0"/>
              </a:rPr>
              <a:t>Ha la volontà di confessarti periodicamente e di vivere l’eucarestia ogni domenica? </a:t>
            </a:r>
          </a:p>
          <a:p>
            <a:pPr lvl="0" eaLnBrk="0" fontAlgn="base" hangingPunct="0">
              <a:spcBef>
                <a:spcPct val="0"/>
              </a:spcBef>
              <a:spcAft>
                <a:spcPct val="0"/>
              </a:spcAft>
            </a:pPr>
            <a:endParaRPr lang="it-IT" sz="2400" dirty="0" smtClean="0">
              <a:solidFill>
                <a:srgbClr val="FFFF00"/>
              </a:solidFill>
              <a:ea typeface="Times New Roman" pitchFamily="18" charset="0"/>
            </a:endParaRPr>
          </a:p>
          <a:p>
            <a:pPr lvl="0" eaLnBrk="0" fontAlgn="base" hangingPunct="0">
              <a:spcBef>
                <a:spcPct val="0"/>
              </a:spcBef>
              <a:spcAft>
                <a:spcPct val="0"/>
              </a:spcAft>
            </a:pPr>
            <a:r>
              <a:rPr lang="it-IT" sz="2400" dirty="0" smtClean="0">
                <a:solidFill>
                  <a:srgbClr val="FFFF00"/>
                </a:solidFill>
                <a:ea typeface="Times New Roman" pitchFamily="18" charset="0"/>
              </a:rPr>
              <a:t>Sai cogliere la presenza di dio nelle tue attività? </a:t>
            </a:r>
          </a:p>
          <a:p>
            <a:pPr lvl="0" eaLnBrk="0" fontAlgn="base" hangingPunct="0">
              <a:spcBef>
                <a:spcPct val="0"/>
              </a:spcBef>
              <a:spcAft>
                <a:spcPct val="0"/>
              </a:spcAft>
            </a:pPr>
            <a:endParaRPr lang="it-IT" sz="2400" dirty="0" smtClean="0">
              <a:solidFill>
                <a:srgbClr val="FFFF00"/>
              </a:solidFill>
              <a:ea typeface="Times New Roman" pitchFamily="18" charset="0"/>
            </a:endParaRPr>
          </a:p>
          <a:p>
            <a:pPr lvl="0" eaLnBrk="0" fontAlgn="base" hangingPunct="0">
              <a:spcBef>
                <a:spcPct val="0"/>
              </a:spcBef>
              <a:spcAft>
                <a:spcPct val="0"/>
              </a:spcAft>
            </a:pPr>
            <a:r>
              <a:rPr lang="it-IT" sz="2400" dirty="0" smtClean="0">
                <a:solidFill>
                  <a:srgbClr val="FFFF00"/>
                </a:solidFill>
                <a:ea typeface="Times New Roman" pitchFamily="18" charset="0"/>
              </a:rPr>
              <a:t>Sai interpretare il tuo dovere come un dono di dio per diventare migliore e raggiungere la felicità?</a:t>
            </a:r>
            <a:endParaRPr lang="it-IT" sz="2400" dirty="0" smtClean="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500034" y="86916"/>
            <a:ext cx="8072494" cy="6771084"/>
          </a:xfrm>
          <a:prstGeom prst="rect">
            <a:avLst/>
          </a:prstGeom>
          <a:noFill/>
        </p:spPr>
        <p:txBody>
          <a:bodyPr wrap="square" rtlCol="0">
            <a:spAutoFit/>
          </a:bodyPr>
          <a:lstStyle/>
          <a:p>
            <a:pPr algn="ctr"/>
            <a:r>
              <a:rPr lang="it-IT" dirty="0" smtClean="0">
                <a:solidFill>
                  <a:srgbClr val="FFFF00"/>
                </a:solidFill>
              </a:rPr>
              <a:t>Litanie dell'umiltà</a:t>
            </a:r>
          </a:p>
          <a:p>
            <a:pPr algn="ctr"/>
            <a:endParaRPr lang="it-IT" dirty="0" smtClean="0"/>
          </a:p>
          <a:p>
            <a:r>
              <a:rPr lang="it-IT" sz="2000" dirty="0" smtClean="0">
                <a:solidFill>
                  <a:srgbClr val="FFFF00"/>
                </a:solidFill>
              </a:rPr>
              <a:t>Da ogni odio e da ogni invidia; </a:t>
            </a:r>
            <a:r>
              <a:rPr lang="it-IT" sz="2000" b="1" dirty="0" smtClean="0">
                <a:solidFill>
                  <a:srgbClr val="FFFF00"/>
                </a:solidFill>
              </a:rPr>
              <a:t>Liberaci o Signore</a:t>
            </a:r>
            <a:endParaRPr lang="it-IT" sz="2000" dirty="0" smtClean="0">
              <a:solidFill>
                <a:srgbClr val="FFFF00"/>
              </a:solidFill>
            </a:endParaRPr>
          </a:p>
          <a:p>
            <a:r>
              <a:rPr lang="it-IT" sz="2000" dirty="0" smtClean="0">
                <a:solidFill>
                  <a:srgbClr val="FFFF00"/>
                </a:solidFill>
              </a:rPr>
              <a:t>Da ogni risentimento e rancore; </a:t>
            </a:r>
            <a:r>
              <a:rPr lang="it-IT" sz="2000" b="1" dirty="0" smtClean="0">
                <a:solidFill>
                  <a:srgbClr val="FFFF00"/>
                </a:solidFill>
              </a:rPr>
              <a:t>Liberaci o Signore</a:t>
            </a:r>
            <a:endParaRPr lang="it-IT" sz="2000" dirty="0" smtClean="0">
              <a:solidFill>
                <a:srgbClr val="FFFF00"/>
              </a:solidFill>
            </a:endParaRPr>
          </a:p>
          <a:p>
            <a:r>
              <a:rPr lang="it-IT" sz="2000" dirty="0" smtClean="0">
                <a:solidFill>
                  <a:srgbClr val="FFFF00"/>
                </a:solidFill>
              </a:rPr>
              <a:t>Da ogni rivalsa; </a:t>
            </a:r>
            <a:r>
              <a:rPr lang="it-IT" sz="2000" b="1" dirty="0" smtClean="0">
                <a:solidFill>
                  <a:srgbClr val="FFFF00"/>
                </a:solidFill>
              </a:rPr>
              <a:t>Liberaci o Signore</a:t>
            </a:r>
            <a:endParaRPr lang="it-IT" sz="2000" dirty="0" smtClean="0">
              <a:solidFill>
                <a:srgbClr val="FFFF00"/>
              </a:solidFill>
            </a:endParaRPr>
          </a:p>
          <a:p>
            <a:r>
              <a:rPr lang="it-IT" sz="2000" dirty="0" smtClean="0">
                <a:solidFill>
                  <a:srgbClr val="FFFF00"/>
                </a:solidFill>
              </a:rPr>
              <a:t>Da ogni pregiudizio; </a:t>
            </a:r>
            <a:r>
              <a:rPr lang="it-IT" sz="2000" b="1" dirty="0" smtClean="0">
                <a:solidFill>
                  <a:srgbClr val="FFFF00"/>
                </a:solidFill>
              </a:rPr>
              <a:t>Liberaci o Signore</a:t>
            </a:r>
            <a:endParaRPr lang="it-IT" sz="2000" dirty="0" smtClean="0">
              <a:solidFill>
                <a:srgbClr val="FFFF00"/>
              </a:solidFill>
            </a:endParaRPr>
          </a:p>
          <a:p>
            <a:r>
              <a:rPr lang="it-IT" sz="2000" dirty="0" smtClean="0">
                <a:solidFill>
                  <a:srgbClr val="FFFF00"/>
                </a:solidFill>
              </a:rPr>
              <a:t>Da ogni forma di egoismo; </a:t>
            </a:r>
            <a:r>
              <a:rPr lang="it-IT" sz="2000" b="1" dirty="0" smtClean="0">
                <a:solidFill>
                  <a:srgbClr val="FFFF00"/>
                </a:solidFill>
              </a:rPr>
              <a:t>Liberaci o Signore</a:t>
            </a:r>
            <a:endParaRPr lang="it-IT" sz="2000" dirty="0" smtClean="0">
              <a:solidFill>
                <a:srgbClr val="FFFF00"/>
              </a:solidFill>
            </a:endParaRPr>
          </a:p>
          <a:p>
            <a:r>
              <a:rPr lang="it-IT" sz="2000" dirty="0" smtClean="0">
                <a:solidFill>
                  <a:srgbClr val="FFFF00"/>
                </a:solidFill>
              </a:rPr>
              <a:t>Da ogni ingiustizia e da ogni viltà; </a:t>
            </a:r>
            <a:r>
              <a:rPr lang="it-IT" sz="2000" b="1" dirty="0" smtClean="0">
                <a:solidFill>
                  <a:srgbClr val="FFFF00"/>
                </a:solidFill>
              </a:rPr>
              <a:t>Liberaci o Signore</a:t>
            </a:r>
            <a:endParaRPr lang="it-IT" sz="2000" dirty="0" smtClean="0">
              <a:solidFill>
                <a:srgbClr val="FFFF00"/>
              </a:solidFill>
            </a:endParaRPr>
          </a:p>
          <a:p>
            <a:r>
              <a:rPr lang="it-IT" sz="2000" dirty="0" smtClean="0">
                <a:solidFill>
                  <a:srgbClr val="FFFF00"/>
                </a:solidFill>
              </a:rPr>
              <a:t>Da ogni tendenza a giudicare e condannare; </a:t>
            </a:r>
            <a:r>
              <a:rPr lang="it-IT" sz="2000" b="1" dirty="0" smtClean="0">
                <a:solidFill>
                  <a:srgbClr val="FFFF00"/>
                </a:solidFill>
              </a:rPr>
              <a:t>Liberaci o Signore</a:t>
            </a:r>
            <a:endParaRPr lang="it-IT" sz="2000" dirty="0" smtClean="0">
              <a:solidFill>
                <a:srgbClr val="FFFF00"/>
              </a:solidFill>
            </a:endParaRPr>
          </a:p>
          <a:p>
            <a:r>
              <a:rPr lang="it-IT" sz="2000" dirty="0" smtClean="0">
                <a:solidFill>
                  <a:srgbClr val="FFFF00"/>
                </a:solidFill>
              </a:rPr>
              <a:t>Dalla mormorazione e dalla critica; </a:t>
            </a:r>
            <a:r>
              <a:rPr lang="it-IT" sz="2000" b="1" dirty="0" smtClean="0">
                <a:solidFill>
                  <a:srgbClr val="FFFF00"/>
                </a:solidFill>
              </a:rPr>
              <a:t>Liberaci o Signore</a:t>
            </a:r>
            <a:endParaRPr lang="it-IT" sz="2000" dirty="0" smtClean="0">
              <a:solidFill>
                <a:srgbClr val="FFFF00"/>
              </a:solidFill>
            </a:endParaRPr>
          </a:p>
          <a:p>
            <a:r>
              <a:rPr lang="it-IT" sz="2000" dirty="0" smtClean="0">
                <a:solidFill>
                  <a:srgbClr val="FFFF00"/>
                </a:solidFill>
              </a:rPr>
              <a:t>Da ogni giudizio affrettato e da ogni calunnia; </a:t>
            </a:r>
            <a:r>
              <a:rPr lang="it-IT" sz="2000" b="1" dirty="0" smtClean="0">
                <a:solidFill>
                  <a:srgbClr val="FFFF00"/>
                </a:solidFill>
              </a:rPr>
              <a:t>Liberaci o Signore</a:t>
            </a:r>
            <a:endParaRPr lang="it-IT" sz="2000" dirty="0" smtClean="0">
              <a:solidFill>
                <a:srgbClr val="FFFF00"/>
              </a:solidFill>
            </a:endParaRPr>
          </a:p>
          <a:p>
            <a:r>
              <a:rPr lang="it-IT" sz="2000" dirty="0" smtClean="0">
                <a:solidFill>
                  <a:srgbClr val="FFFF00"/>
                </a:solidFill>
              </a:rPr>
              <a:t>Dall'orgoglio e dall'ostentazione; </a:t>
            </a:r>
            <a:r>
              <a:rPr lang="it-IT" sz="2000" b="1" dirty="0" smtClean="0">
                <a:solidFill>
                  <a:srgbClr val="FFFF00"/>
                </a:solidFill>
              </a:rPr>
              <a:t>Liberaci o Signore</a:t>
            </a:r>
            <a:endParaRPr lang="it-IT" sz="2000" dirty="0" smtClean="0">
              <a:solidFill>
                <a:srgbClr val="FFFF00"/>
              </a:solidFill>
            </a:endParaRPr>
          </a:p>
          <a:p>
            <a:r>
              <a:rPr lang="it-IT" sz="2000" dirty="0" smtClean="0">
                <a:solidFill>
                  <a:srgbClr val="FFFF00"/>
                </a:solidFill>
              </a:rPr>
              <a:t>Da ogni permalosità e impazienza; </a:t>
            </a:r>
            <a:r>
              <a:rPr lang="it-IT" sz="2000" b="1" dirty="0" smtClean="0">
                <a:solidFill>
                  <a:srgbClr val="FFFF00"/>
                </a:solidFill>
              </a:rPr>
              <a:t>Liberaci o Signore</a:t>
            </a:r>
            <a:endParaRPr lang="it-IT" sz="2000" dirty="0" smtClean="0">
              <a:solidFill>
                <a:srgbClr val="FFFF00"/>
              </a:solidFill>
            </a:endParaRPr>
          </a:p>
          <a:p>
            <a:r>
              <a:rPr lang="it-IT" sz="2000" dirty="0" smtClean="0">
                <a:solidFill>
                  <a:srgbClr val="FFFF00"/>
                </a:solidFill>
              </a:rPr>
              <a:t>Dalla tendenza ad appartarci; </a:t>
            </a:r>
            <a:r>
              <a:rPr lang="it-IT" sz="2000" b="1" dirty="0" smtClean="0">
                <a:solidFill>
                  <a:srgbClr val="FFFF00"/>
                </a:solidFill>
              </a:rPr>
              <a:t>Liberaci o Signore</a:t>
            </a:r>
            <a:endParaRPr lang="it-IT" sz="2000" dirty="0" smtClean="0">
              <a:solidFill>
                <a:srgbClr val="FFFF00"/>
              </a:solidFill>
            </a:endParaRPr>
          </a:p>
          <a:p>
            <a:r>
              <a:rPr lang="it-IT" sz="2000" dirty="0" smtClean="0">
                <a:solidFill>
                  <a:srgbClr val="FFFF00"/>
                </a:solidFill>
              </a:rPr>
              <a:t>Dal sospetto e dalla sfiducia; </a:t>
            </a:r>
            <a:r>
              <a:rPr lang="it-IT" sz="2000" b="1" dirty="0" smtClean="0">
                <a:solidFill>
                  <a:srgbClr val="FFFF00"/>
                </a:solidFill>
              </a:rPr>
              <a:t>Liberaci o Signore</a:t>
            </a:r>
            <a:endParaRPr lang="it-IT" sz="2000" dirty="0" smtClean="0">
              <a:solidFill>
                <a:srgbClr val="FFFF00"/>
              </a:solidFill>
            </a:endParaRPr>
          </a:p>
          <a:p>
            <a:r>
              <a:rPr lang="it-IT" sz="2000" dirty="0" smtClean="0">
                <a:solidFill>
                  <a:srgbClr val="FFFF00"/>
                </a:solidFill>
              </a:rPr>
              <a:t>Da ogni cattiva disposizione; </a:t>
            </a:r>
            <a:r>
              <a:rPr lang="it-IT" sz="2000" b="1" dirty="0" smtClean="0">
                <a:solidFill>
                  <a:srgbClr val="FFFF00"/>
                </a:solidFill>
              </a:rPr>
              <a:t>Liberaci o Signore</a:t>
            </a:r>
            <a:endParaRPr lang="it-IT" sz="2000" dirty="0" smtClean="0">
              <a:solidFill>
                <a:srgbClr val="FFFF00"/>
              </a:solidFill>
            </a:endParaRPr>
          </a:p>
          <a:p>
            <a:r>
              <a:rPr lang="it-IT" sz="2000" dirty="0" smtClean="0">
                <a:solidFill>
                  <a:srgbClr val="FFFF00"/>
                </a:solidFill>
              </a:rPr>
              <a:t>Da ogni forma d'indifferenza; </a:t>
            </a:r>
            <a:r>
              <a:rPr lang="it-IT" sz="2000" b="1" dirty="0" smtClean="0">
                <a:solidFill>
                  <a:srgbClr val="FFFF00"/>
                </a:solidFill>
              </a:rPr>
              <a:t>Liberaci o Signore</a:t>
            </a:r>
            <a:endParaRPr lang="it-IT" sz="2000" dirty="0" smtClean="0">
              <a:solidFill>
                <a:srgbClr val="FFFF00"/>
              </a:solidFill>
            </a:endParaRPr>
          </a:p>
          <a:p>
            <a:r>
              <a:rPr lang="it-IT" sz="2000" dirty="0" smtClean="0">
                <a:solidFill>
                  <a:srgbClr val="FFFF00"/>
                </a:solidFill>
              </a:rPr>
              <a:t>Da ogni prepotenza; </a:t>
            </a:r>
            <a:r>
              <a:rPr lang="it-IT" sz="2000" b="1" dirty="0" smtClean="0">
                <a:solidFill>
                  <a:srgbClr val="FFFF00"/>
                </a:solidFill>
              </a:rPr>
              <a:t>Liberaci o Signore</a:t>
            </a:r>
            <a:endParaRPr lang="it-IT" sz="2000" dirty="0" smtClean="0">
              <a:solidFill>
                <a:srgbClr val="FFFF00"/>
              </a:solidFill>
            </a:endParaRPr>
          </a:p>
          <a:p>
            <a:r>
              <a:rPr lang="it-IT" sz="2000" dirty="0" smtClean="0">
                <a:solidFill>
                  <a:srgbClr val="FFFF00"/>
                </a:solidFill>
              </a:rPr>
              <a:t>Da ogni scortesia e sospetto; </a:t>
            </a:r>
            <a:r>
              <a:rPr lang="it-IT" sz="2000" b="1" dirty="0" smtClean="0">
                <a:solidFill>
                  <a:srgbClr val="FFFF00"/>
                </a:solidFill>
              </a:rPr>
              <a:t>Liberaci o Signore</a:t>
            </a:r>
            <a:endParaRPr lang="it-IT" sz="2000" dirty="0" smtClean="0">
              <a:solidFill>
                <a:srgbClr val="FFFF00"/>
              </a:solidFill>
            </a:endParaRPr>
          </a:p>
          <a:p>
            <a:r>
              <a:rPr lang="it-IT" sz="2000" dirty="0" smtClean="0">
                <a:solidFill>
                  <a:srgbClr val="FFFF00"/>
                </a:solidFill>
              </a:rPr>
              <a:t>Da ogni suggestione del demonio; </a:t>
            </a:r>
            <a:r>
              <a:rPr lang="it-IT" sz="2000" b="1" dirty="0" smtClean="0">
                <a:solidFill>
                  <a:srgbClr val="FFFF00"/>
                </a:solidFill>
              </a:rPr>
              <a:t>Liberaci o Signore</a:t>
            </a:r>
            <a:endParaRPr lang="it-IT" sz="2000" dirty="0" smtClean="0">
              <a:solidFill>
                <a:srgbClr val="FFFF00"/>
              </a:solidFill>
            </a:endParaRPr>
          </a:p>
          <a:p>
            <a:r>
              <a:rPr lang="it-IT" sz="2000" dirty="0" smtClean="0">
                <a:solidFill>
                  <a:srgbClr val="FFFF00"/>
                </a:solidFill>
              </a:rPr>
              <a:t>Da ogni offuscamento delle passioni;</a:t>
            </a:r>
            <a:r>
              <a:rPr lang="it-IT" sz="2000" b="1" dirty="0" smtClean="0">
                <a:solidFill>
                  <a:srgbClr val="FFFF00"/>
                </a:solidFill>
              </a:rPr>
              <a:t> Liberaci o Signore</a:t>
            </a:r>
            <a:endParaRPr lang="it-IT" sz="2000" dirty="0" smtClean="0">
              <a:solidFill>
                <a:srgbClr val="FFFF00"/>
              </a:solidFill>
            </a:endParaRPr>
          </a:p>
          <a:p>
            <a:endParaRPr lang="it-IT"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26957" y="218973"/>
            <a:ext cx="8412350" cy="6297489"/>
          </a:xfrm>
        </p:spPr>
        <p:txBody>
          <a:bodyPr>
            <a:normAutofit fontScale="92500" lnSpcReduction="20000"/>
          </a:bodyPr>
          <a:lstStyle/>
          <a:p>
            <a:pPr marL="0" indent="0" algn="ctr">
              <a:buNone/>
            </a:pPr>
            <a:r>
              <a:rPr lang="it-IT" b="1" dirty="0" smtClean="0">
                <a:solidFill>
                  <a:srgbClr val="FF0000"/>
                </a:solidFill>
              </a:rPr>
              <a:t>Le tre “Passioni madri” – Le otto tentazioni deformanti</a:t>
            </a:r>
          </a:p>
          <a:p>
            <a:pPr marL="0" indent="0" algn="ctr">
              <a:buNone/>
            </a:pPr>
            <a:r>
              <a:rPr lang="it-IT" sz="1600" b="1" dirty="0" smtClean="0"/>
              <a:t>(cfr. E. Bianchi, </a:t>
            </a:r>
            <a:r>
              <a:rPr lang="it-IT" sz="1600" b="1" i="1" dirty="0" smtClean="0"/>
              <a:t>Una lotta per la vita, </a:t>
            </a:r>
            <a:r>
              <a:rPr lang="it-IT" sz="1600" b="1" i="1" smtClean="0"/>
              <a:t>63-86</a:t>
            </a:r>
            <a:r>
              <a:rPr lang="it-IT" sz="1600" b="1" smtClean="0"/>
              <a:t>)</a:t>
            </a:r>
          </a:p>
          <a:p>
            <a:pPr marL="0" indent="0" algn="ctr">
              <a:buNone/>
            </a:pPr>
            <a:endParaRPr lang="it-IT" sz="1600" b="1" dirty="0" smtClean="0"/>
          </a:p>
          <a:p>
            <a:pPr marL="0" indent="0" algn="just">
              <a:buNone/>
            </a:pPr>
            <a:r>
              <a:rPr lang="it-IT" sz="1600" dirty="0" smtClean="0"/>
              <a:t>“</a:t>
            </a:r>
            <a:r>
              <a:rPr lang="it-IT" sz="1600" dirty="0" smtClean="0">
                <a:solidFill>
                  <a:srgbClr val="0000FF"/>
                </a:solidFill>
              </a:rPr>
              <a:t>Ecco le tre concupiscenze: ogni cupidigia umana è causata dalla </a:t>
            </a:r>
            <a:r>
              <a:rPr lang="it-IT" sz="1600" b="1" u="sng" dirty="0" smtClean="0">
                <a:solidFill>
                  <a:srgbClr val="0000FF"/>
                </a:solidFill>
              </a:rPr>
              <a:t>voracità della carne</a:t>
            </a:r>
            <a:r>
              <a:rPr lang="it-IT" sz="1600" dirty="0" smtClean="0">
                <a:solidFill>
                  <a:srgbClr val="0000FF"/>
                </a:solidFill>
              </a:rPr>
              <a:t>, dalla </a:t>
            </a:r>
            <a:r>
              <a:rPr lang="it-IT" sz="1600" b="1" u="sng" dirty="0" smtClean="0">
                <a:solidFill>
                  <a:srgbClr val="0000FF"/>
                </a:solidFill>
              </a:rPr>
              <a:t>pretesa degli occhi </a:t>
            </a:r>
            <a:r>
              <a:rPr lang="it-IT" sz="1600" dirty="0" smtClean="0">
                <a:solidFill>
                  <a:srgbClr val="0000FF"/>
                </a:solidFill>
              </a:rPr>
              <a:t>o </a:t>
            </a:r>
            <a:r>
              <a:rPr lang="it-IT" sz="1600" b="1" u="sng" dirty="0" smtClean="0">
                <a:solidFill>
                  <a:srgbClr val="0000FF"/>
                </a:solidFill>
              </a:rPr>
              <a:t>dall’ambizione mondana </a:t>
            </a:r>
            <a:r>
              <a:rPr lang="it-IT" sz="1600" dirty="0" smtClean="0">
                <a:solidFill>
                  <a:srgbClr val="0000FF"/>
                </a:solidFill>
              </a:rPr>
              <a:t>(1Gv 2,16). Il Signore stesso fu tentato dal diavolo su queste tre concupiscenze </a:t>
            </a:r>
            <a:r>
              <a:rPr lang="it-IT" sz="1600" i="1" dirty="0" smtClean="0"/>
              <a:t>(pane, potere, sfida a Dio)</a:t>
            </a:r>
            <a:r>
              <a:rPr lang="it-IT" sz="1600" dirty="0" smtClean="0"/>
              <a:t>” (S. Agostino).</a:t>
            </a:r>
          </a:p>
          <a:p>
            <a:pPr marL="0" indent="0" algn="just">
              <a:buNone/>
            </a:pPr>
            <a:r>
              <a:rPr lang="it-IT" sz="1600" dirty="0" smtClean="0"/>
              <a:t>La tentazione e il peccato sono certamente da porre in relazione con l’ambiente storico, con l’atmosfera culturale e sociale in cui ciascuno di noi si trova immerso: il credente e la comunità credente si ritrova sfidata da subdoli idoli travestiti da angeli di luce (</a:t>
            </a:r>
            <a:r>
              <a:rPr lang="it-IT" sz="1600" dirty="0"/>
              <a:t>2</a:t>
            </a:r>
            <a:r>
              <a:rPr lang="it-IT" sz="1600" dirty="0" smtClean="0"/>
              <a:t>Cor 11,14).</a:t>
            </a:r>
          </a:p>
          <a:p>
            <a:pPr algn="just"/>
            <a:r>
              <a:rPr lang="it-IT" sz="1600" dirty="0" smtClean="0"/>
              <a:t>Cfr.: “</a:t>
            </a:r>
            <a:r>
              <a:rPr lang="it-IT" sz="1600" i="1" dirty="0" smtClean="0"/>
              <a:t>Noi </a:t>
            </a:r>
            <a:r>
              <a:rPr lang="it-IT" sz="1600" i="1" dirty="0"/>
              <a:t>non abbiamo più un imperatore antichissimo che ci perseguita, ma dobbiamo combattere contro un persecutore ancora più insidioso, un nemico che lusinga; non ci flagella la schiena, ma </a:t>
            </a:r>
            <a:r>
              <a:rPr lang="it-IT" sz="1600" i="1" dirty="0">
                <a:solidFill>
                  <a:srgbClr val="FF0000"/>
                </a:solidFill>
              </a:rPr>
              <a:t>ci accarezza il ventre</a:t>
            </a:r>
            <a:r>
              <a:rPr lang="it-IT" sz="1600" i="1" dirty="0"/>
              <a:t>... Non ci confisca i beni, anzi, ci dà di che vivere, ma </a:t>
            </a:r>
            <a:r>
              <a:rPr lang="it-IT" sz="1600" i="1" dirty="0">
                <a:solidFill>
                  <a:srgbClr val="FF0000"/>
                </a:solidFill>
              </a:rPr>
              <a:t>ci arricchisce per darci la morte... </a:t>
            </a:r>
            <a:r>
              <a:rPr lang="it-IT" sz="1600" i="1" dirty="0"/>
              <a:t>Non ci spinge verso schiavitù, né tantomeno in carcere, ma elabora per noi alti ideali di libertà </a:t>
            </a:r>
            <a:r>
              <a:rPr lang="it-IT" sz="1600" i="1" dirty="0">
                <a:solidFill>
                  <a:srgbClr val="FF0000"/>
                </a:solidFill>
              </a:rPr>
              <a:t>invitandoci ad onorarci nel suo palazzo per farci amare le nostre catene</a:t>
            </a:r>
            <a:r>
              <a:rPr lang="it-IT" sz="1600" i="1" dirty="0"/>
              <a:t>... Non ci colpisce il cuore, ma </a:t>
            </a:r>
            <a:r>
              <a:rPr lang="it-IT" sz="1600" i="1" dirty="0">
                <a:solidFill>
                  <a:srgbClr val="FF0000"/>
                </a:solidFill>
              </a:rPr>
              <a:t>prende possesso del cuore</a:t>
            </a:r>
            <a:r>
              <a:rPr lang="it-IT" sz="1600" i="1" dirty="0"/>
              <a:t>... Non ci taglia la testa con la spada, </a:t>
            </a:r>
            <a:r>
              <a:rPr lang="it-IT" sz="1600" i="1" dirty="0">
                <a:solidFill>
                  <a:srgbClr val="FF0000"/>
                </a:solidFill>
              </a:rPr>
              <a:t>ma uccide l'anima con il </a:t>
            </a:r>
            <a:r>
              <a:rPr lang="it-IT" sz="1600" i="1" dirty="0" smtClean="0">
                <a:solidFill>
                  <a:srgbClr val="FF0000"/>
                </a:solidFill>
              </a:rPr>
              <a:t>denaro</a:t>
            </a:r>
            <a:r>
              <a:rPr lang="it-IT" sz="1600" dirty="0" smtClean="0"/>
              <a:t>”(Sant’Ilario </a:t>
            </a:r>
            <a:r>
              <a:rPr lang="it-IT" sz="1600" dirty="0"/>
              <a:t>di Poitiers, </a:t>
            </a:r>
            <a:r>
              <a:rPr lang="it-IT" sz="1600" i="1" dirty="0"/>
              <a:t>Contro l'imperatore Costanzo </a:t>
            </a:r>
            <a:r>
              <a:rPr lang="it-IT" sz="1600" dirty="0" smtClean="0"/>
              <a:t>5).</a:t>
            </a:r>
          </a:p>
          <a:p>
            <a:pPr marL="0" indent="0" algn="just">
              <a:buNone/>
            </a:pPr>
            <a:r>
              <a:rPr lang="it-IT" sz="1600" dirty="0" smtClean="0"/>
              <a:t>Vi è però qualcosa di ancora più profondo, che attiene all’interiorità dell’essere umano: una tendenza egoistica, un’inclinazione peccaminosa. La tradizione cristiana ha efficacemente parlato di </a:t>
            </a:r>
            <a:r>
              <a:rPr lang="it-IT" sz="1600" b="1" i="1" u="sng" dirty="0" err="1" smtClean="0">
                <a:solidFill>
                  <a:srgbClr val="000090"/>
                </a:solidFill>
              </a:rPr>
              <a:t>philautia</a:t>
            </a:r>
            <a:r>
              <a:rPr lang="it-IT" sz="1600" dirty="0" smtClean="0"/>
              <a:t>, cioè di </a:t>
            </a:r>
            <a:r>
              <a:rPr lang="it-IT" sz="1600" i="1" dirty="0" smtClean="0"/>
              <a:t>“amore di </a:t>
            </a:r>
            <a:r>
              <a:rPr lang="it-IT" sz="1600" i="1" dirty="0" err="1" smtClean="0"/>
              <a:t>sè</a:t>
            </a:r>
            <a:r>
              <a:rPr lang="it-IT" sz="1600" i="1" dirty="0" smtClean="0"/>
              <a:t>”: </a:t>
            </a:r>
            <a:r>
              <a:rPr lang="it-IT" sz="1600" dirty="0" smtClean="0"/>
              <a:t>una brama perseguita ad ogni costo, un preoccupazione esclusiva per se stessi e per il proprio interesse che induce a considerare il proprio IO come misura della realtà e degli altri; in una parola tutto ciò che si oppone al desiderio profondo di Dio, quello della comunione tra sé e l’umanità e degli uomini tra loro.</a:t>
            </a:r>
          </a:p>
          <a:p>
            <a:pPr marL="0" indent="0" algn="just">
              <a:buNone/>
            </a:pPr>
            <a:r>
              <a:rPr lang="it-IT" sz="1600" dirty="0" smtClean="0"/>
              <a:t>L’origine di tale perversione – che deforma l’immagine di se stessi fino a farla sfociare in una vera e propria idolatria narcisistica della propria esistenza – è la </a:t>
            </a:r>
            <a:r>
              <a:rPr lang="it-IT" sz="1600" b="1" i="1" u="sng" dirty="0" smtClean="0">
                <a:solidFill>
                  <a:srgbClr val="000090"/>
                </a:solidFill>
              </a:rPr>
              <a:t>nostra paura della morte</a:t>
            </a:r>
            <a:r>
              <a:rPr lang="it-IT" sz="1600" dirty="0" smtClean="0"/>
              <a:t>. Mosso dalla paura della morte, l’uomo vuole preservare con qualsiasi mezzo la propria vita, vuole possedere per sé i beni della terra, vuole dominare sugli altri. Egli pensa di assicurarsi in tal modo una vita abbondante, ritiene di poter combattere la morte con l’auto-affermazione, e giunge a considerare ragionevole e giusto ogni comportamento finalizzato al raggiungimento di tale scopo, anche a costo di nuocere ad altri e persino a se stesso.</a:t>
            </a:r>
            <a:endParaRPr lang="it-IT" sz="1600" dirty="0"/>
          </a:p>
        </p:txBody>
      </p:sp>
    </p:spTree>
    <p:extLst>
      <p:ext uri="{BB962C8B-B14F-4D97-AF65-F5344CB8AC3E}">
        <p14:creationId xmlns:p14="http://schemas.microsoft.com/office/powerpoint/2010/main" val="336924647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357422" y="0"/>
            <a:ext cx="4758034"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5400" b="1" cap="none" spc="50" dirty="0" smtClean="0">
                <a:ln w="11430"/>
                <a:solidFill>
                  <a:srgbClr val="FF0000"/>
                </a:solidFill>
                <a:effectLst>
                  <a:outerShdw blurRad="76200" dist="50800" dir="5400000" algn="tl" rotWithShape="0">
                    <a:srgbClr val="000000">
                      <a:alpha val="65000"/>
                    </a:srgbClr>
                  </a:outerShdw>
                </a:effectLst>
              </a:rPr>
              <a:t>1° LA </a:t>
            </a:r>
            <a:r>
              <a:rPr lang="it-IT" sz="5400" b="1" cap="none" spc="50" dirty="0" smtClean="0">
                <a:ln w="11430"/>
                <a:solidFill>
                  <a:srgbClr val="FF0000"/>
                </a:solidFill>
              </a:rPr>
              <a:t>SUPERBIA</a:t>
            </a:r>
            <a:endParaRPr lang="it-IT" sz="5400" b="1" cap="none" spc="50" dirty="0">
              <a:ln w="11430"/>
              <a:solidFill>
                <a:srgbClr val="FF0000"/>
              </a:solidFill>
            </a:endParaRPr>
          </a:p>
        </p:txBody>
      </p:sp>
      <p:pic>
        <p:nvPicPr>
          <p:cNvPr id="3" name="Immagine 2" descr="3498331906_edf1cfd099_o.jpg"/>
          <p:cNvPicPr>
            <a:picLocks noChangeAspect="1"/>
          </p:cNvPicPr>
          <p:nvPr/>
        </p:nvPicPr>
        <p:blipFill>
          <a:blip r:embed="rId2" cstate="print"/>
          <a:stretch>
            <a:fillRect/>
          </a:stretch>
        </p:blipFill>
        <p:spPr>
          <a:xfrm>
            <a:off x="1071538" y="785794"/>
            <a:ext cx="6929486" cy="4788770"/>
          </a:xfrm>
          <a:prstGeom prst="rect">
            <a:avLst/>
          </a:prstGeom>
        </p:spPr>
      </p:pic>
      <p:sp>
        <p:nvSpPr>
          <p:cNvPr id="4" name="Rettangolo 3"/>
          <p:cNvSpPr/>
          <p:nvPr/>
        </p:nvSpPr>
        <p:spPr>
          <a:xfrm>
            <a:off x="285720" y="5214950"/>
            <a:ext cx="8572560" cy="1631216"/>
          </a:xfrm>
          <a:prstGeom prst="rect">
            <a:avLst/>
          </a:prstGeom>
        </p:spPr>
        <p:txBody>
          <a:bodyPr wrap="square">
            <a:spAutoFit/>
          </a:bodyPr>
          <a:lstStyle/>
          <a:p>
            <a:pPr lvl="0" eaLnBrk="0" fontAlgn="base" hangingPunct="0">
              <a:spcBef>
                <a:spcPct val="0"/>
              </a:spcBef>
              <a:spcAft>
                <a:spcPct val="0"/>
              </a:spcAft>
            </a:pPr>
            <a:endParaRPr lang="en-US" sz="2000" b="1" dirty="0" smtClean="0">
              <a:solidFill>
                <a:srgbClr val="FFFF00"/>
              </a:solidFill>
              <a:ea typeface="Times New Roman" pitchFamily="18" charset="0"/>
            </a:endParaRPr>
          </a:p>
          <a:p>
            <a:pPr lvl="0" eaLnBrk="0" fontAlgn="base" hangingPunct="0">
              <a:spcBef>
                <a:spcPct val="0"/>
              </a:spcBef>
              <a:spcAft>
                <a:spcPct val="0"/>
              </a:spcAft>
            </a:pPr>
            <a:r>
              <a:rPr lang="en-US" sz="2000" b="1" dirty="0" err="1" smtClean="0">
                <a:solidFill>
                  <a:srgbClr val="FFFF00"/>
                </a:solidFill>
                <a:ea typeface="Times New Roman" pitchFamily="18" charset="0"/>
              </a:rPr>
              <a:t>Gli</a:t>
            </a:r>
            <a:r>
              <a:rPr lang="en-US" sz="2000" b="1" dirty="0" smtClean="0">
                <a:solidFill>
                  <a:srgbClr val="FFFF00"/>
                </a:solidFill>
                <a:ea typeface="Times New Roman" pitchFamily="18" charset="0"/>
              </a:rPr>
              <a:t> </a:t>
            </a:r>
            <a:r>
              <a:rPr lang="en-US" sz="2000" b="1" dirty="0" err="1" smtClean="0">
                <a:solidFill>
                  <a:srgbClr val="FFFF00"/>
                </a:solidFill>
                <a:ea typeface="Times New Roman" pitchFamily="18" charset="0"/>
              </a:rPr>
              <a:t>eroi</a:t>
            </a:r>
            <a:r>
              <a:rPr lang="en-US" sz="2000" b="1" dirty="0" smtClean="0">
                <a:solidFill>
                  <a:srgbClr val="FFFF00"/>
                </a:solidFill>
                <a:ea typeface="Times New Roman" pitchFamily="18" charset="0"/>
              </a:rPr>
              <a:t> </a:t>
            </a:r>
            <a:r>
              <a:rPr lang="en-US" sz="2000" b="1" dirty="0" err="1" smtClean="0">
                <a:solidFill>
                  <a:srgbClr val="FFFF00"/>
                </a:solidFill>
                <a:ea typeface="Times New Roman" pitchFamily="18" charset="0"/>
              </a:rPr>
              <a:t>negativi</a:t>
            </a:r>
            <a:r>
              <a:rPr lang="en-US" sz="2000" b="1" dirty="0" smtClean="0">
                <a:solidFill>
                  <a:srgbClr val="FFFF00"/>
                </a:solidFill>
                <a:ea typeface="Times New Roman" pitchFamily="18" charset="0"/>
              </a:rPr>
              <a:t>: </a:t>
            </a:r>
            <a:r>
              <a:rPr lang="en-US" sz="2000" dirty="0" err="1" smtClean="0">
                <a:solidFill>
                  <a:srgbClr val="FFFF00"/>
                </a:solidFill>
                <a:ea typeface="Times New Roman" pitchFamily="18" charset="0"/>
              </a:rPr>
              <a:t>uno</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dei</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tanti</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personaggi</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rappresentante</a:t>
            </a:r>
            <a:r>
              <a:rPr lang="en-US" sz="2000" dirty="0" smtClean="0">
                <a:solidFill>
                  <a:srgbClr val="FFFF00"/>
                </a:solidFill>
                <a:ea typeface="Times New Roman" pitchFamily="18" charset="0"/>
              </a:rPr>
              <a:t> tale </a:t>
            </a:r>
            <a:r>
              <a:rPr lang="en-US" sz="2000" dirty="0" err="1" smtClean="0">
                <a:solidFill>
                  <a:srgbClr val="FFFF00"/>
                </a:solidFill>
                <a:ea typeface="Times New Roman" pitchFamily="18" charset="0"/>
              </a:rPr>
              <a:t>vizio</a:t>
            </a:r>
            <a:r>
              <a:rPr lang="en-US" sz="2000" dirty="0" smtClean="0">
                <a:solidFill>
                  <a:srgbClr val="FFFF00"/>
                </a:solidFill>
                <a:ea typeface="Times New Roman" pitchFamily="18" charset="0"/>
              </a:rPr>
              <a:t> è Alessandro </a:t>
            </a:r>
            <a:r>
              <a:rPr lang="en-US" sz="2000" dirty="0" err="1" smtClean="0">
                <a:solidFill>
                  <a:srgbClr val="FFFF00"/>
                </a:solidFill>
                <a:ea typeface="Times New Roman" pitchFamily="18" charset="0"/>
              </a:rPr>
              <a:t>Magno</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che</a:t>
            </a:r>
            <a:r>
              <a:rPr lang="en-US" sz="2000" dirty="0" smtClean="0">
                <a:solidFill>
                  <a:srgbClr val="FFFF00"/>
                </a:solidFill>
                <a:ea typeface="Times New Roman" pitchFamily="18" charset="0"/>
              </a:rPr>
              <a:t> a </a:t>
            </a:r>
            <a:r>
              <a:rPr lang="en-US" sz="2000" dirty="0" err="1" smtClean="0">
                <a:solidFill>
                  <a:srgbClr val="FFFF00"/>
                </a:solidFill>
                <a:ea typeface="Times New Roman" pitchFamily="18" charset="0"/>
              </a:rPr>
              <a:t>vent’anni</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eredita</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il</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regno</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di</a:t>
            </a:r>
            <a:r>
              <a:rPr lang="en-US" sz="2000" dirty="0" smtClean="0">
                <a:solidFill>
                  <a:srgbClr val="FFFF00"/>
                </a:solidFill>
                <a:ea typeface="Times New Roman" pitchFamily="18" charset="0"/>
              </a:rPr>
              <a:t> Macedonia e </a:t>
            </a:r>
            <a:r>
              <a:rPr lang="en-US" sz="2000" dirty="0" err="1" smtClean="0">
                <a:solidFill>
                  <a:srgbClr val="FFFF00"/>
                </a:solidFill>
                <a:ea typeface="Times New Roman" pitchFamily="18" charset="0"/>
              </a:rPr>
              <a:t>tenta</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di</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unificare</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tutti</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i</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popoli</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della</a:t>
            </a:r>
            <a:r>
              <a:rPr lang="en-US" sz="2000" dirty="0" smtClean="0">
                <a:solidFill>
                  <a:srgbClr val="FFFF00"/>
                </a:solidFill>
                <a:ea typeface="Times New Roman" pitchFamily="18" charset="0"/>
              </a:rPr>
              <a:t> terra, </a:t>
            </a:r>
            <a:r>
              <a:rPr lang="en-US" sz="2000" dirty="0" err="1" smtClean="0">
                <a:solidFill>
                  <a:srgbClr val="FFFF00"/>
                </a:solidFill>
                <a:ea typeface="Times New Roman" pitchFamily="18" charset="0"/>
              </a:rPr>
              <a:t>fino</a:t>
            </a:r>
            <a:r>
              <a:rPr lang="en-US" sz="2000" dirty="0" smtClean="0">
                <a:solidFill>
                  <a:srgbClr val="FFFF00"/>
                </a:solidFill>
                <a:ea typeface="Times New Roman" pitchFamily="18" charset="0"/>
              </a:rPr>
              <a:t> a </a:t>
            </a:r>
            <a:r>
              <a:rPr lang="en-US" sz="2000" dirty="0" err="1" smtClean="0">
                <a:solidFill>
                  <a:srgbClr val="FFFF00"/>
                </a:solidFill>
                <a:ea typeface="Times New Roman" pitchFamily="18" charset="0"/>
              </a:rPr>
              <a:t>dar</a:t>
            </a:r>
            <a:r>
              <a:rPr lang="en-US" sz="2000" dirty="0" smtClean="0">
                <a:solidFill>
                  <a:srgbClr val="FFFF00"/>
                </a:solidFill>
                <a:ea typeface="Times New Roman" pitchFamily="18" charset="0"/>
              </a:rPr>
              <a:t> vita ad un </a:t>
            </a:r>
            <a:r>
              <a:rPr lang="en-US" sz="2000" dirty="0" err="1" smtClean="0">
                <a:solidFill>
                  <a:srgbClr val="FFFF00"/>
                </a:solidFill>
                <a:ea typeface="Times New Roman" pitchFamily="18" charset="0"/>
              </a:rPr>
              <a:t>impero</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universale</a:t>
            </a:r>
            <a:r>
              <a:rPr lang="en-US" sz="2000" dirty="0" smtClean="0">
                <a:solidFill>
                  <a:srgbClr val="FFFF00"/>
                </a:solidFill>
                <a:ea typeface="Times New Roman" pitchFamily="18" charset="0"/>
              </a:rPr>
              <a:t> sotto la </a:t>
            </a:r>
            <a:r>
              <a:rPr lang="en-US" sz="2000" dirty="0" err="1" smtClean="0">
                <a:solidFill>
                  <a:srgbClr val="FFFF00"/>
                </a:solidFill>
                <a:ea typeface="Times New Roman" pitchFamily="18" charset="0"/>
              </a:rPr>
              <a:t>sua</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personale</a:t>
            </a:r>
            <a:r>
              <a:rPr lang="en-US" sz="2000" dirty="0" smtClean="0">
                <a:solidFill>
                  <a:srgbClr val="FFFF00"/>
                </a:solidFill>
                <a:ea typeface="Times New Roman" pitchFamily="18" charset="0"/>
              </a:rPr>
              <a:t> </a:t>
            </a:r>
            <a:r>
              <a:rPr lang="en-US" sz="2000" dirty="0" err="1" smtClean="0">
                <a:solidFill>
                  <a:srgbClr val="FFFF00"/>
                </a:solidFill>
                <a:ea typeface="Times New Roman" pitchFamily="18" charset="0"/>
              </a:rPr>
              <a:t>sovranità</a:t>
            </a:r>
            <a:r>
              <a:rPr lang="en-US" sz="2000" dirty="0" smtClean="0">
                <a:solidFill>
                  <a:srgbClr val="FFFF00"/>
                </a:solidFill>
                <a:ea typeface="Times New Roman" pitchFamily="18" charset="0"/>
              </a:rPr>
              <a:t>.</a:t>
            </a:r>
            <a:endParaRPr lang="it-IT" sz="2000" dirty="0" smtClean="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arrotondato 1"/>
          <p:cNvSpPr/>
          <p:nvPr/>
        </p:nvSpPr>
        <p:spPr>
          <a:xfrm>
            <a:off x="428596" y="1428736"/>
            <a:ext cx="3857652" cy="47863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dirty="0" smtClean="0"/>
              <a:t>La superbia è definita un amore sregolato di sé, l’illogica presunzione di essere superiori agli altri. Il nome ha origine dall’aggettivo latino super, cioè sopra, perché il superbo si ritiene al di sopra di tutti. La superbia ha tanti sinonimi come amor proprio, orgoglio, vanagloria, presunzione, vanità, arroganza. Tale vizio ci spinge a rifiutare la nostra dipendenza creaturale da Dio. Invece di adorare Dio, adora se stesso. Il superbo usa gli altri come strumenti poiché gli appaiono come minacce da cui difendersi.</a:t>
            </a:r>
            <a:endParaRPr lang="it-IT" dirty="0"/>
          </a:p>
        </p:txBody>
      </p:sp>
      <p:sp>
        <p:nvSpPr>
          <p:cNvPr id="3" name="Rettangolo 2"/>
          <p:cNvSpPr/>
          <p:nvPr/>
        </p:nvSpPr>
        <p:spPr>
          <a:xfrm>
            <a:off x="1500166" y="500042"/>
            <a:ext cx="1571636" cy="461665"/>
          </a:xfrm>
          <a:prstGeom prst="rect">
            <a:avLst/>
          </a:prstGeom>
        </p:spPr>
        <p:txBody>
          <a:bodyPr wrap="square">
            <a:spAutoFit/>
          </a:bodyPr>
          <a:lstStyle/>
          <a:p>
            <a:pPr algn="ctr"/>
            <a:r>
              <a:rPr lang="it-IT" sz="2400" b="1" dirty="0" smtClean="0">
                <a:solidFill>
                  <a:srgbClr val="FFFF00"/>
                </a:solidFill>
              </a:rPr>
              <a:t>Il concetto</a:t>
            </a:r>
            <a:endParaRPr lang="it-IT" sz="2400" b="1" dirty="0">
              <a:solidFill>
                <a:srgbClr val="FFFF00"/>
              </a:solidFill>
            </a:endParaRPr>
          </a:p>
        </p:txBody>
      </p:sp>
      <p:sp>
        <p:nvSpPr>
          <p:cNvPr id="4" name="Rettangolo arrotondato 3"/>
          <p:cNvSpPr/>
          <p:nvPr/>
        </p:nvSpPr>
        <p:spPr>
          <a:xfrm>
            <a:off x="4857752" y="1285860"/>
            <a:ext cx="3857652" cy="50720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eaLnBrk="0" fontAlgn="base" hangingPunct="0">
              <a:spcBef>
                <a:spcPct val="0"/>
              </a:spcBef>
              <a:spcAft>
                <a:spcPct val="0"/>
              </a:spcAft>
            </a:pPr>
            <a:r>
              <a:rPr lang="en-US" dirty="0" smtClean="0">
                <a:solidFill>
                  <a:schemeClr val="tx1"/>
                </a:solidFill>
                <a:ea typeface="Times New Roman" pitchFamily="18" charset="0"/>
              </a:rPr>
              <a:t>Per la </a:t>
            </a:r>
            <a:r>
              <a:rPr lang="en-US" dirty="0" err="1" smtClean="0">
                <a:solidFill>
                  <a:schemeClr val="tx1"/>
                </a:solidFill>
                <a:ea typeface="Times New Roman" pitchFamily="18" charset="0"/>
              </a:rPr>
              <a:t>tradizione</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cristiana</a:t>
            </a:r>
            <a:r>
              <a:rPr lang="en-US" dirty="0" smtClean="0">
                <a:solidFill>
                  <a:schemeClr val="tx1"/>
                </a:solidFill>
                <a:ea typeface="Times New Roman" pitchFamily="18" charset="0"/>
              </a:rPr>
              <a:t> la </a:t>
            </a:r>
            <a:r>
              <a:rPr lang="en-US" dirty="0" err="1" smtClean="0">
                <a:solidFill>
                  <a:schemeClr val="tx1"/>
                </a:solidFill>
                <a:ea typeface="Times New Roman" pitchFamily="18" charset="0"/>
              </a:rPr>
              <a:t>superbia</a:t>
            </a:r>
            <a:r>
              <a:rPr lang="en-US" dirty="0" smtClean="0">
                <a:solidFill>
                  <a:schemeClr val="tx1"/>
                </a:solidFill>
                <a:ea typeface="Times New Roman" pitchFamily="18" charset="0"/>
              </a:rPr>
              <a:t> è la </a:t>
            </a:r>
            <a:r>
              <a:rPr lang="en-US" dirty="0" err="1" smtClean="0">
                <a:solidFill>
                  <a:schemeClr val="tx1"/>
                </a:solidFill>
                <a:ea typeface="Times New Roman" pitchFamily="18" charset="0"/>
              </a:rPr>
              <a:t>causa</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di</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tutti</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i</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vizi</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Nel</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racconto</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della</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Genesi</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il</a:t>
            </a:r>
            <a:r>
              <a:rPr lang="en-US" dirty="0" smtClean="0">
                <a:solidFill>
                  <a:schemeClr val="tx1"/>
                </a:solidFill>
                <a:ea typeface="Times New Roman" pitchFamily="18" charset="0"/>
              </a:rPr>
              <a:t> primo </a:t>
            </a:r>
            <a:r>
              <a:rPr lang="en-US" dirty="0" err="1" smtClean="0">
                <a:solidFill>
                  <a:schemeClr val="tx1"/>
                </a:solidFill>
                <a:ea typeface="Times New Roman" pitchFamily="18" charset="0"/>
              </a:rPr>
              <a:t>peccato</a:t>
            </a:r>
            <a:r>
              <a:rPr lang="en-US" dirty="0" smtClean="0">
                <a:solidFill>
                  <a:schemeClr val="tx1"/>
                </a:solidFill>
                <a:ea typeface="Times New Roman" pitchFamily="18" charset="0"/>
              </a:rPr>
              <a:t> del primo </a:t>
            </a:r>
            <a:r>
              <a:rPr lang="en-US" dirty="0" err="1" smtClean="0">
                <a:solidFill>
                  <a:schemeClr val="tx1"/>
                </a:solidFill>
                <a:ea typeface="Times New Roman" pitchFamily="18" charset="0"/>
              </a:rPr>
              <a:t>uomo</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risulta</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essere</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proprio</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questo</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vizio</a:t>
            </a:r>
            <a:r>
              <a:rPr lang="en-US" dirty="0" smtClean="0">
                <a:solidFill>
                  <a:schemeClr val="tx1"/>
                </a:solidFill>
                <a:ea typeface="Times New Roman" pitchFamily="18" charset="0"/>
              </a:rPr>
              <a:t>. Ai </a:t>
            </a:r>
            <a:r>
              <a:rPr lang="en-US" dirty="0" err="1" smtClean="0">
                <a:solidFill>
                  <a:schemeClr val="tx1"/>
                </a:solidFill>
                <a:ea typeface="Times New Roman" pitchFamily="18" charset="0"/>
              </a:rPr>
              <a:t>progenitori</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viene</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indicato</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l’albero</a:t>
            </a:r>
            <a:r>
              <a:rPr lang="en-US" dirty="0" smtClean="0">
                <a:solidFill>
                  <a:schemeClr val="tx1"/>
                </a:solidFill>
                <a:ea typeface="Times New Roman" pitchFamily="18" charset="0"/>
              </a:rPr>
              <a:t> del </a:t>
            </a:r>
            <a:r>
              <a:rPr lang="en-US" dirty="0" err="1" smtClean="0">
                <a:solidFill>
                  <a:schemeClr val="tx1"/>
                </a:solidFill>
                <a:ea typeface="Times New Roman" pitchFamily="18" charset="0"/>
              </a:rPr>
              <a:t>bene</a:t>
            </a:r>
            <a:r>
              <a:rPr lang="en-US" dirty="0" smtClean="0">
                <a:solidFill>
                  <a:schemeClr val="tx1"/>
                </a:solidFill>
                <a:ea typeface="Times New Roman" pitchFamily="18" charset="0"/>
              </a:rPr>
              <a:t> e del male, e per </a:t>
            </a:r>
            <a:r>
              <a:rPr lang="en-US" dirty="0" err="1" smtClean="0">
                <a:solidFill>
                  <a:schemeClr val="tx1"/>
                </a:solidFill>
                <a:ea typeface="Times New Roman" pitchFamily="18" charset="0"/>
              </a:rPr>
              <a:t>essere</a:t>
            </a:r>
            <a:r>
              <a:rPr lang="en-US" dirty="0" smtClean="0">
                <a:solidFill>
                  <a:schemeClr val="tx1"/>
                </a:solidFill>
                <a:ea typeface="Times New Roman" pitchFamily="18" charset="0"/>
              </a:rPr>
              <a:t> come </a:t>
            </a:r>
            <a:r>
              <a:rPr lang="en-US" dirty="0" err="1" smtClean="0">
                <a:solidFill>
                  <a:schemeClr val="tx1"/>
                </a:solidFill>
                <a:ea typeface="Times New Roman" pitchFamily="18" charset="0"/>
              </a:rPr>
              <a:t>Dio</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Adamo</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ed</a:t>
            </a:r>
            <a:r>
              <a:rPr lang="en-US" dirty="0" smtClean="0">
                <a:solidFill>
                  <a:schemeClr val="tx1"/>
                </a:solidFill>
                <a:ea typeface="Times New Roman" pitchFamily="18" charset="0"/>
              </a:rPr>
              <a:t> Eva </a:t>
            </a:r>
            <a:r>
              <a:rPr lang="en-US" dirty="0" err="1" smtClean="0">
                <a:solidFill>
                  <a:schemeClr val="tx1"/>
                </a:solidFill>
                <a:ea typeface="Times New Roman" pitchFamily="18" charset="0"/>
              </a:rPr>
              <a:t>mangiano</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il</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frutto</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proibito</a:t>
            </a:r>
            <a:r>
              <a:rPr lang="en-US" dirty="0" smtClean="0">
                <a:solidFill>
                  <a:schemeClr val="tx1"/>
                </a:solidFill>
                <a:ea typeface="Times New Roman" pitchFamily="18" charset="0"/>
              </a:rPr>
              <a:t> ( cap 3). </a:t>
            </a:r>
          </a:p>
          <a:p>
            <a:pPr lvl="0" eaLnBrk="0" fontAlgn="base" hangingPunct="0">
              <a:spcBef>
                <a:spcPct val="0"/>
              </a:spcBef>
              <a:spcAft>
                <a:spcPct val="0"/>
              </a:spcAft>
            </a:pPr>
            <a:r>
              <a:rPr lang="en-US" dirty="0" smtClean="0">
                <a:solidFill>
                  <a:schemeClr val="tx1"/>
                </a:solidFill>
                <a:ea typeface="Times New Roman" pitchFamily="18" charset="0"/>
              </a:rPr>
              <a:t>Lo </a:t>
            </a:r>
            <a:r>
              <a:rPr lang="en-US" dirty="0" err="1" smtClean="0">
                <a:solidFill>
                  <a:schemeClr val="tx1"/>
                </a:solidFill>
                <a:ea typeface="Times New Roman" pitchFamily="18" charset="0"/>
              </a:rPr>
              <a:t>stesso</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Gesù</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racconta</a:t>
            </a:r>
            <a:r>
              <a:rPr lang="en-US" dirty="0" smtClean="0">
                <a:solidFill>
                  <a:schemeClr val="tx1"/>
                </a:solidFill>
                <a:ea typeface="Times New Roman" pitchFamily="18" charset="0"/>
              </a:rPr>
              <a:t> in </a:t>
            </a:r>
            <a:r>
              <a:rPr lang="en-US" dirty="0" err="1" smtClean="0">
                <a:solidFill>
                  <a:schemeClr val="tx1"/>
                </a:solidFill>
                <a:ea typeface="Times New Roman" pitchFamily="18" charset="0"/>
              </a:rPr>
              <a:t>una</a:t>
            </a:r>
            <a:r>
              <a:rPr lang="en-US" dirty="0" smtClean="0">
                <a:solidFill>
                  <a:schemeClr val="tx1"/>
                </a:solidFill>
                <a:ea typeface="Times New Roman" pitchFamily="18" charset="0"/>
              </a:rPr>
              <a:t> parabola </a:t>
            </a:r>
            <a:r>
              <a:rPr lang="en-US" dirty="0" err="1" smtClean="0">
                <a:solidFill>
                  <a:schemeClr val="tx1"/>
                </a:solidFill>
                <a:ea typeface="Times New Roman" pitchFamily="18" charset="0"/>
              </a:rPr>
              <a:t>il</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ritratto</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della</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superbia</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il</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fariseo</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stando</a:t>
            </a:r>
            <a:r>
              <a:rPr lang="en-US" dirty="0" smtClean="0">
                <a:solidFill>
                  <a:schemeClr val="tx1"/>
                </a:solidFill>
                <a:ea typeface="Times New Roman" pitchFamily="18" charset="0"/>
              </a:rPr>
              <a:t> in </a:t>
            </a:r>
            <a:r>
              <a:rPr lang="en-US" dirty="0" err="1" smtClean="0">
                <a:solidFill>
                  <a:schemeClr val="tx1"/>
                </a:solidFill>
                <a:ea typeface="Times New Roman" pitchFamily="18" charset="0"/>
              </a:rPr>
              <a:t>piedi</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pregava</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così</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tra</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sé</a:t>
            </a:r>
            <a:r>
              <a:rPr lang="en-US" dirty="0" smtClean="0">
                <a:solidFill>
                  <a:schemeClr val="tx1"/>
                </a:solidFill>
                <a:ea typeface="Times New Roman" pitchFamily="18" charset="0"/>
              </a:rPr>
              <a:t>: “o </a:t>
            </a:r>
            <a:r>
              <a:rPr lang="en-US" dirty="0" err="1" smtClean="0">
                <a:solidFill>
                  <a:schemeClr val="tx1"/>
                </a:solidFill>
                <a:ea typeface="Times New Roman" pitchFamily="18" charset="0"/>
              </a:rPr>
              <a:t>Dio</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ti</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ringrazio</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perché</a:t>
            </a:r>
            <a:r>
              <a:rPr lang="en-US" dirty="0" smtClean="0">
                <a:solidFill>
                  <a:schemeClr val="tx1"/>
                </a:solidFill>
                <a:ea typeface="Times New Roman" pitchFamily="18" charset="0"/>
              </a:rPr>
              <a:t> non </a:t>
            </a:r>
            <a:r>
              <a:rPr lang="en-US" dirty="0" err="1" smtClean="0">
                <a:solidFill>
                  <a:schemeClr val="tx1"/>
                </a:solidFill>
                <a:ea typeface="Times New Roman" pitchFamily="18" charset="0"/>
              </a:rPr>
              <a:t>sono</a:t>
            </a:r>
            <a:r>
              <a:rPr lang="en-US" dirty="0" smtClean="0">
                <a:solidFill>
                  <a:schemeClr val="tx1"/>
                </a:solidFill>
                <a:ea typeface="Times New Roman" pitchFamily="18" charset="0"/>
              </a:rPr>
              <a:t> come </a:t>
            </a:r>
            <a:r>
              <a:rPr lang="en-US" dirty="0" err="1" smtClean="0">
                <a:solidFill>
                  <a:schemeClr val="tx1"/>
                </a:solidFill>
                <a:ea typeface="Times New Roman" pitchFamily="18" charset="0"/>
              </a:rPr>
              <a:t>gli</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altri</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uomini</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ladri</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ingiusti</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adulteri</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Digiuno</a:t>
            </a:r>
            <a:r>
              <a:rPr lang="en-US" dirty="0" smtClean="0">
                <a:solidFill>
                  <a:schemeClr val="tx1"/>
                </a:solidFill>
                <a:ea typeface="Times New Roman" pitchFamily="18" charset="0"/>
              </a:rPr>
              <a:t> due volte la </a:t>
            </a:r>
            <a:r>
              <a:rPr lang="en-US" dirty="0" err="1" smtClean="0">
                <a:solidFill>
                  <a:schemeClr val="tx1"/>
                </a:solidFill>
                <a:ea typeface="Times New Roman" pitchFamily="18" charset="0"/>
              </a:rPr>
              <a:t>settimana</a:t>
            </a:r>
            <a:r>
              <a:rPr lang="en-US" dirty="0" smtClean="0">
                <a:solidFill>
                  <a:schemeClr val="tx1"/>
                </a:solidFill>
                <a:ea typeface="Times New Roman" pitchFamily="18" charset="0"/>
              </a:rPr>
              <a:t> e </a:t>
            </a:r>
            <a:r>
              <a:rPr lang="en-US" dirty="0" err="1" smtClean="0">
                <a:solidFill>
                  <a:schemeClr val="tx1"/>
                </a:solidFill>
                <a:ea typeface="Times New Roman" pitchFamily="18" charset="0"/>
              </a:rPr>
              <a:t>pago</a:t>
            </a:r>
            <a:r>
              <a:rPr lang="en-US" dirty="0" smtClean="0">
                <a:solidFill>
                  <a:schemeClr val="tx1"/>
                </a:solidFill>
                <a:ea typeface="Times New Roman" pitchFamily="18" charset="0"/>
              </a:rPr>
              <a:t> la </a:t>
            </a:r>
            <a:r>
              <a:rPr lang="en-US" dirty="0" err="1" smtClean="0">
                <a:solidFill>
                  <a:schemeClr val="tx1"/>
                </a:solidFill>
                <a:ea typeface="Times New Roman" pitchFamily="18" charset="0"/>
              </a:rPr>
              <a:t>decima</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di</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quanto</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possiedo</a:t>
            </a:r>
            <a:r>
              <a:rPr lang="en-US" dirty="0" smtClean="0">
                <a:solidFill>
                  <a:schemeClr val="tx1"/>
                </a:solidFill>
                <a:ea typeface="Times New Roman" pitchFamily="18" charset="0"/>
              </a:rPr>
              <a:t>…” (</a:t>
            </a:r>
            <a:r>
              <a:rPr lang="en-US" dirty="0" err="1" smtClean="0">
                <a:solidFill>
                  <a:schemeClr val="tx1"/>
                </a:solidFill>
                <a:ea typeface="Times New Roman" pitchFamily="18" charset="0"/>
              </a:rPr>
              <a:t>Lc</a:t>
            </a:r>
            <a:r>
              <a:rPr lang="en-US" dirty="0" smtClean="0">
                <a:solidFill>
                  <a:schemeClr val="tx1"/>
                </a:solidFill>
                <a:ea typeface="Times New Roman" pitchFamily="18" charset="0"/>
              </a:rPr>
              <a:t> 18, 11-12).</a:t>
            </a:r>
            <a:endParaRPr lang="it-IT" dirty="0" smtClean="0">
              <a:solidFill>
                <a:schemeClr val="tx1"/>
              </a:solidFill>
            </a:endParaRPr>
          </a:p>
        </p:txBody>
      </p:sp>
      <p:sp>
        <p:nvSpPr>
          <p:cNvPr id="5" name="Rettangolo 4"/>
          <p:cNvSpPr/>
          <p:nvPr/>
        </p:nvSpPr>
        <p:spPr>
          <a:xfrm>
            <a:off x="5857884" y="500042"/>
            <a:ext cx="1720343" cy="461665"/>
          </a:xfrm>
          <a:prstGeom prst="rect">
            <a:avLst/>
          </a:prstGeom>
        </p:spPr>
        <p:txBody>
          <a:bodyPr wrap="none">
            <a:spAutoFit/>
          </a:bodyPr>
          <a:lstStyle/>
          <a:p>
            <a:r>
              <a:rPr lang="en-US" sz="2400" b="1" dirty="0" err="1" smtClean="0">
                <a:solidFill>
                  <a:srgbClr val="FFFF00"/>
                </a:solidFill>
                <a:ea typeface="Times New Roman" pitchFamily="18" charset="0"/>
              </a:rPr>
              <a:t>Nella</a:t>
            </a:r>
            <a:r>
              <a:rPr lang="en-US" sz="2400" b="1" dirty="0" smtClean="0">
                <a:solidFill>
                  <a:srgbClr val="FFFF00"/>
                </a:solidFill>
                <a:ea typeface="Times New Roman" pitchFamily="18" charset="0"/>
              </a:rPr>
              <a:t> </a:t>
            </a:r>
            <a:r>
              <a:rPr lang="en-US" sz="2400" b="1" dirty="0" err="1" smtClean="0">
                <a:solidFill>
                  <a:srgbClr val="FFFF00"/>
                </a:solidFill>
                <a:ea typeface="Times New Roman" pitchFamily="18" charset="0"/>
              </a:rPr>
              <a:t>Bibbia</a:t>
            </a:r>
            <a:endParaRPr lang="it-IT" sz="2400" dirty="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2.bp.blogspot.com/-GNxRSd-Pylw/Trqe9F4yrZI/AAAAAAAABj0/hVMJvnfnaiU/s1600/Purgatorio+12_01-03+Superbi+picc.jpg"/>
          <p:cNvPicPr>
            <a:picLocks noChangeAspect="1" noChangeArrowheads="1"/>
          </p:cNvPicPr>
          <p:nvPr/>
        </p:nvPicPr>
        <p:blipFill>
          <a:blip r:embed="rId2" cstate="print"/>
          <a:srcRect/>
          <a:stretch>
            <a:fillRect/>
          </a:stretch>
        </p:blipFill>
        <p:spPr bwMode="auto">
          <a:xfrm>
            <a:off x="642910" y="500042"/>
            <a:ext cx="2786082" cy="2614632"/>
          </a:xfrm>
          <a:prstGeom prst="rect">
            <a:avLst/>
          </a:prstGeom>
          <a:noFill/>
        </p:spPr>
      </p:pic>
      <p:sp>
        <p:nvSpPr>
          <p:cNvPr id="3" name="Rettangolo 2"/>
          <p:cNvSpPr/>
          <p:nvPr/>
        </p:nvSpPr>
        <p:spPr>
          <a:xfrm>
            <a:off x="0" y="3357562"/>
            <a:ext cx="4572000" cy="2585323"/>
          </a:xfrm>
          <a:prstGeom prst="rect">
            <a:avLst/>
          </a:prstGeom>
        </p:spPr>
        <p:txBody>
          <a:bodyPr>
            <a:spAutoFit/>
          </a:bodyPr>
          <a:lstStyle/>
          <a:p>
            <a:pPr lvl="0" algn="ctr" eaLnBrk="0" fontAlgn="base" hangingPunct="0">
              <a:spcBef>
                <a:spcPct val="0"/>
              </a:spcBef>
              <a:spcAft>
                <a:spcPct val="0"/>
              </a:spcAft>
            </a:pPr>
            <a:r>
              <a:rPr lang="en-US" b="1" dirty="0" smtClean="0">
                <a:solidFill>
                  <a:srgbClr val="FFFF00"/>
                </a:solidFill>
                <a:ea typeface="Times New Roman" pitchFamily="18" charset="0"/>
              </a:rPr>
              <a:t>La </a:t>
            </a:r>
            <a:r>
              <a:rPr lang="en-US" b="1" dirty="0" err="1" smtClean="0">
                <a:solidFill>
                  <a:srgbClr val="FFFF00"/>
                </a:solidFill>
                <a:ea typeface="Times New Roman" pitchFamily="18" charset="0"/>
              </a:rPr>
              <a:t>superbia</a:t>
            </a:r>
            <a:r>
              <a:rPr lang="en-US" b="1" dirty="0" smtClean="0">
                <a:solidFill>
                  <a:srgbClr val="FFFF00"/>
                </a:solidFill>
                <a:ea typeface="Times New Roman" pitchFamily="18" charset="0"/>
              </a:rPr>
              <a:t> </a:t>
            </a:r>
            <a:r>
              <a:rPr lang="en-US" b="1" dirty="0" err="1" smtClean="0">
                <a:solidFill>
                  <a:srgbClr val="FFFF00"/>
                </a:solidFill>
                <a:ea typeface="Times New Roman" pitchFamily="18" charset="0"/>
              </a:rPr>
              <a:t>nel</a:t>
            </a:r>
            <a:r>
              <a:rPr lang="en-US" b="1" dirty="0" smtClean="0">
                <a:solidFill>
                  <a:srgbClr val="FFFF00"/>
                </a:solidFill>
                <a:ea typeface="Times New Roman" pitchFamily="18" charset="0"/>
              </a:rPr>
              <a:t> </a:t>
            </a:r>
            <a:r>
              <a:rPr lang="en-US" b="1" dirty="0" err="1" smtClean="0">
                <a:solidFill>
                  <a:srgbClr val="FFFF00"/>
                </a:solidFill>
                <a:ea typeface="Times New Roman" pitchFamily="18" charset="0"/>
              </a:rPr>
              <a:t>mondo</a:t>
            </a:r>
            <a:endParaRPr lang="en-US" b="1" dirty="0" smtClean="0">
              <a:solidFill>
                <a:srgbClr val="FFFF00"/>
              </a:solidFill>
              <a:ea typeface="Times New Roman" pitchFamily="18" charset="0"/>
            </a:endParaRPr>
          </a:p>
          <a:p>
            <a:pPr lvl="0" algn="ctr" eaLnBrk="0" fontAlgn="base" hangingPunct="0">
              <a:spcBef>
                <a:spcPct val="0"/>
              </a:spcBef>
              <a:spcAft>
                <a:spcPct val="0"/>
              </a:spcAft>
            </a:pPr>
            <a:endParaRPr lang="en-US" b="1" dirty="0" smtClean="0">
              <a:ea typeface="Times New Roman" pitchFamily="18" charset="0"/>
            </a:endParaRPr>
          </a:p>
          <a:p>
            <a:pPr lvl="0" eaLnBrk="0" fontAlgn="base" hangingPunct="0">
              <a:spcBef>
                <a:spcPct val="0"/>
              </a:spcBef>
              <a:spcAft>
                <a:spcPct val="0"/>
              </a:spcAft>
            </a:pPr>
            <a:r>
              <a:rPr lang="en-US" dirty="0" err="1" smtClean="0">
                <a:ea typeface="Times New Roman" pitchFamily="18" charset="0"/>
              </a:rPr>
              <a:t>C’è</a:t>
            </a:r>
            <a:r>
              <a:rPr lang="en-US" dirty="0" smtClean="0">
                <a:ea typeface="Times New Roman" pitchFamily="18" charset="0"/>
              </a:rPr>
              <a:t> </a:t>
            </a:r>
            <a:r>
              <a:rPr lang="en-US" dirty="0" err="1" smtClean="0">
                <a:ea typeface="Times New Roman" pitchFamily="18" charset="0"/>
              </a:rPr>
              <a:t>uno</a:t>
            </a:r>
            <a:r>
              <a:rPr lang="en-US" dirty="0" smtClean="0">
                <a:ea typeface="Times New Roman" pitchFamily="18" charset="0"/>
              </a:rPr>
              <a:t> </a:t>
            </a:r>
            <a:r>
              <a:rPr lang="en-US" dirty="0" err="1" smtClean="0">
                <a:ea typeface="Times New Roman" pitchFamily="18" charset="0"/>
              </a:rPr>
              <a:t>spicchio</a:t>
            </a:r>
            <a:r>
              <a:rPr lang="en-US" dirty="0" smtClean="0">
                <a:ea typeface="Times New Roman" pitchFamily="18" charset="0"/>
              </a:rPr>
              <a:t> </a:t>
            </a:r>
            <a:r>
              <a:rPr lang="en-US" dirty="0" err="1" smtClean="0">
                <a:ea typeface="Times New Roman" pitchFamily="18" charset="0"/>
              </a:rPr>
              <a:t>di</a:t>
            </a:r>
            <a:r>
              <a:rPr lang="en-US" dirty="0" smtClean="0">
                <a:ea typeface="Times New Roman" pitchFamily="18" charset="0"/>
              </a:rPr>
              <a:t> </a:t>
            </a:r>
            <a:r>
              <a:rPr lang="en-US" dirty="0" err="1" smtClean="0">
                <a:ea typeface="Times New Roman" pitchFamily="18" charset="0"/>
              </a:rPr>
              <a:t>superbia</a:t>
            </a:r>
            <a:r>
              <a:rPr lang="en-US" dirty="0" smtClean="0">
                <a:ea typeface="Times New Roman" pitchFamily="18" charset="0"/>
              </a:rPr>
              <a:t> in </a:t>
            </a:r>
            <a:r>
              <a:rPr lang="en-US" dirty="0" err="1" smtClean="0">
                <a:ea typeface="Times New Roman" pitchFamily="18" charset="0"/>
              </a:rPr>
              <a:t>ognuno</a:t>
            </a:r>
            <a:r>
              <a:rPr lang="en-US" dirty="0" smtClean="0">
                <a:ea typeface="Times New Roman" pitchFamily="18" charset="0"/>
              </a:rPr>
              <a:t> </a:t>
            </a:r>
            <a:r>
              <a:rPr lang="en-US" dirty="0" err="1" smtClean="0">
                <a:ea typeface="Times New Roman" pitchFamily="18" charset="0"/>
              </a:rPr>
              <a:t>di</a:t>
            </a:r>
            <a:r>
              <a:rPr lang="en-US" dirty="0" smtClean="0">
                <a:ea typeface="Times New Roman" pitchFamily="18" charset="0"/>
              </a:rPr>
              <a:t> </a:t>
            </a:r>
            <a:r>
              <a:rPr lang="en-US" dirty="0" err="1" smtClean="0">
                <a:ea typeface="Times New Roman" pitchFamily="18" charset="0"/>
              </a:rPr>
              <a:t>noi</a:t>
            </a:r>
            <a:r>
              <a:rPr lang="en-US" dirty="0" smtClean="0">
                <a:ea typeface="Times New Roman" pitchFamily="18" charset="0"/>
              </a:rPr>
              <a:t>. </a:t>
            </a:r>
            <a:r>
              <a:rPr lang="en-US" dirty="0" err="1" smtClean="0">
                <a:ea typeface="Times New Roman" pitchFamily="18" charset="0"/>
              </a:rPr>
              <a:t>Siamo</a:t>
            </a:r>
            <a:r>
              <a:rPr lang="en-US" dirty="0" smtClean="0">
                <a:ea typeface="Times New Roman" pitchFamily="18" charset="0"/>
              </a:rPr>
              <a:t> </a:t>
            </a:r>
            <a:r>
              <a:rPr lang="en-US" dirty="0" err="1" smtClean="0">
                <a:ea typeface="Times New Roman" pitchFamily="18" charset="0"/>
              </a:rPr>
              <a:t>perdutamente</a:t>
            </a:r>
            <a:r>
              <a:rPr lang="en-US" dirty="0" smtClean="0">
                <a:ea typeface="Times New Roman" pitchFamily="18" charset="0"/>
              </a:rPr>
              <a:t> </a:t>
            </a:r>
            <a:r>
              <a:rPr lang="en-US" dirty="0" err="1" smtClean="0">
                <a:ea typeface="Times New Roman" pitchFamily="18" charset="0"/>
              </a:rPr>
              <a:t>innamorati</a:t>
            </a:r>
            <a:r>
              <a:rPr lang="en-US" dirty="0" smtClean="0">
                <a:ea typeface="Times New Roman" pitchFamily="18" charset="0"/>
              </a:rPr>
              <a:t> del </a:t>
            </a:r>
            <a:r>
              <a:rPr lang="en-US" dirty="0" err="1" smtClean="0">
                <a:ea typeface="Times New Roman" pitchFamily="18" charset="0"/>
              </a:rPr>
              <a:t>nostro</a:t>
            </a:r>
            <a:r>
              <a:rPr lang="en-US" dirty="0" smtClean="0">
                <a:ea typeface="Times New Roman" pitchFamily="18" charset="0"/>
              </a:rPr>
              <a:t> </a:t>
            </a:r>
            <a:r>
              <a:rPr lang="en-US" dirty="0" err="1" smtClean="0">
                <a:ea typeface="Times New Roman" pitchFamily="18" charset="0"/>
              </a:rPr>
              <a:t>io</a:t>
            </a:r>
            <a:r>
              <a:rPr lang="en-US" dirty="0" smtClean="0">
                <a:ea typeface="Times New Roman" pitchFamily="18" charset="0"/>
              </a:rPr>
              <a:t> e </a:t>
            </a:r>
            <a:r>
              <a:rPr lang="en-US" dirty="0" err="1" smtClean="0">
                <a:ea typeface="Times New Roman" pitchFamily="18" charset="0"/>
              </a:rPr>
              <a:t>siamo</a:t>
            </a:r>
            <a:r>
              <a:rPr lang="en-US" dirty="0" smtClean="0">
                <a:ea typeface="Times New Roman" pitchFamily="18" charset="0"/>
              </a:rPr>
              <a:t> </a:t>
            </a:r>
            <a:r>
              <a:rPr lang="en-US" dirty="0" err="1" smtClean="0">
                <a:ea typeface="Times New Roman" pitchFamily="18" charset="0"/>
              </a:rPr>
              <a:t>affannati</a:t>
            </a:r>
            <a:r>
              <a:rPr lang="en-US" dirty="0" smtClean="0">
                <a:ea typeface="Times New Roman" pitchFamily="18" charset="0"/>
              </a:rPr>
              <a:t> </a:t>
            </a:r>
            <a:r>
              <a:rPr lang="en-US" dirty="0" err="1" smtClean="0">
                <a:ea typeface="Times New Roman" pitchFamily="18" charset="0"/>
              </a:rPr>
              <a:t>perché</a:t>
            </a:r>
            <a:r>
              <a:rPr lang="en-US" dirty="0" smtClean="0">
                <a:ea typeface="Times New Roman" pitchFamily="18" charset="0"/>
              </a:rPr>
              <a:t> </a:t>
            </a:r>
            <a:r>
              <a:rPr lang="en-US" dirty="0" err="1" smtClean="0">
                <a:ea typeface="Times New Roman" pitchFamily="18" charset="0"/>
              </a:rPr>
              <a:t>questo</a:t>
            </a:r>
            <a:r>
              <a:rPr lang="en-US" dirty="0" smtClean="0">
                <a:ea typeface="Times New Roman" pitchFamily="18" charset="0"/>
              </a:rPr>
              <a:t> </a:t>
            </a:r>
            <a:r>
              <a:rPr lang="en-US" dirty="0" err="1" smtClean="0">
                <a:ea typeface="Times New Roman" pitchFamily="18" charset="0"/>
              </a:rPr>
              <a:t>io</a:t>
            </a:r>
            <a:r>
              <a:rPr lang="en-US" dirty="0" smtClean="0">
                <a:ea typeface="Times New Roman" pitchFamily="18" charset="0"/>
              </a:rPr>
              <a:t> </a:t>
            </a:r>
            <a:r>
              <a:rPr lang="en-US" dirty="0" err="1" smtClean="0">
                <a:ea typeface="Times New Roman" pitchFamily="18" charset="0"/>
              </a:rPr>
              <a:t>si</a:t>
            </a:r>
            <a:r>
              <a:rPr lang="en-US" dirty="0" smtClean="0">
                <a:ea typeface="Times New Roman" pitchFamily="18" charset="0"/>
              </a:rPr>
              <a:t> </a:t>
            </a:r>
            <a:r>
              <a:rPr lang="en-US" dirty="0" err="1" smtClean="0">
                <a:ea typeface="Times New Roman" pitchFamily="18" charset="0"/>
              </a:rPr>
              <a:t>affermi</a:t>
            </a:r>
            <a:r>
              <a:rPr lang="en-US" dirty="0" smtClean="0">
                <a:ea typeface="Times New Roman" pitchFamily="18" charset="0"/>
              </a:rPr>
              <a:t>. La </a:t>
            </a:r>
            <a:r>
              <a:rPr lang="en-US" dirty="0" err="1" smtClean="0">
                <a:ea typeface="Times New Roman" pitchFamily="18" charset="0"/>
              </a:rPr>
              <a:t>superbia</a:t>
            </a:r>
            <a:r>
              <a:rPr lang="en-US" dirty="0" smtClean="0">
                <a:ea typeface="Times New Roman" pitchFamily="18" charset="0"/>
              </a:rPr>
              <a:t> è </a:t>
            </a:r>
            <a:r>
              <a:rPr lang="en-US" dirty="0" err="1" smtClean="0">
                <a:ea typeface="Times New Roman" pitchFamily="18" charset="0"/>
              </a:rPr>
              <a:t>radicata</a:t>
            </a:r>
            <a:r>
              <a:rPr lang="en-US" dirty="0" smtClean="0">
                <a:ea typeface="Times New Roman" pitchFamily="18" charset="0"/>
              </a:rPr>
              <a:t> </a:t>
            </a:r>
            <a:r>
              <a:rPr lang="en-US" dirty="0" err="1" smtClean="0">
                <a:ea typeface="Times New Roman" pitchFamily="18" charset="0"/>
              </a:rPr>
              <a:t>negli</a:t>
            </a:r>
            <a:r>
              <a:rPr lang="en-US" dirty="0" smtClean="0">
                <a:ea typeface="Times New Roman" pitchFamily="18" charset="0"/>
              </a:rPr>
              <a:t> </a:t>
            </a:r>
            <a:r>
              <a:rPr lang="en-US" dirty="0" err="1" smtClean="0">
                <a:ea typeface="Times New Roman" pitchFamily="18" charset="0"/>
              </a:rPr>
              <a:t>adulti</a:t>
            </a:r>
            <a:r>
              <a:rPr lang="en-US" dirty="0" smtClean="0">
                <a:ea typeface="Times New Roman" pitchFamily="18" charset="0"/>
              </a:rPr>
              <a:t> </a:t>
            </a:r>
            <a:r>
              <a:rPr lang="en-US" dirty="0" err="1" smtClean="0">
                <a:ea typeface="Times New Roman" pitchFamily="18" charset="0"/>
              </a:rPr>
              <a:t>che</a:t>
            </a:r>
            <a:r>
              <a:rPr lang="en-US" dirty="0" smtClean="0">
                <a:ea typeface="Times New Roman" pitchFamily="18" charset="0"/>
              </a:rPr>
              <a:t> </a:t>
            </a:r>
            <a:r>
              <a:rPr lang="en-US" dirty="0" err="1" smtClean="0">
                <a:ea typeface="Times New Roman" pitchFamily="18" charset="0"/>
              </a:rPr>
              <a:t>dicono</a:t>
            </a:r>
            <a:r>
              <a:rPr lang="en-US" dirty="0" smtClean="0">
                <a:ea typeface="Times New Roman" pitchFamily="18" charset="0"/>
              </a:rPr>
              <a:t>: “</a:t>
            </a:r>
            <a:r>
              <a:rPr lang="en-US" dirty="0" err="1" smtClean="0">
                <a:ea typeface="Times New Roman" pitchFamily="18" charset="0"/>
              </a:rPr>
              <a:t>ora</a:t>
            </a:r>
            <a:r>
              <a:rPr lang="en-US" dirty="0" smtClean="0">
                <a:ea typeface="Times New Roman" pitchFamily="18" charset="0"/>
              </a:rPr>
              <a:t> </a:t>
            </a:r>
            <a:r>
              <a:rPr lang="en-US" dirty="0" err="1" smtClean="0">
                <a:ea typeface="Times New Roman" pitchFamily="18" charset="0"/>
              </a:rPr>
              <a:t>basta</a:t>
            </a:r>
            <a:r>
              <a:rPr lang="en-US" dirty="0" smtClean="0">
                <a:ea typeface="Times New Roman" pitchFamily="18" charset="0"/>
              </a:rPr>
              <a:t> </a:t>
            </a:r>
            <a:r>
              <a:rPr lang="en-US" dirty="0" err="1" smtClean="0">
                <a:ea typeface="Times New Roman" pitchFamily="18" charset="0"/>
              </a:rPr>
              <a:t>parlare</a:t>
            </a:r>
            <a:r>
              <a:rPr lang="en-US" dirty="0" smtClean="0">
                <a:ea typeface="Times New Roman" pitchFamily="18" charset="0"/>
              </a:rPr>
              <a:t> </a:t>
            </a:r>
            <a:r>
              <a:rPr lang="en-US" dirty="0" err="1" smtClean="0">
                <a:ea typeface="Times New Roman" pitchFamily="18" charset="0"/>
              </a:rPr>
              <a:t>di</a:t>
            </a:r>
            <a:r>
              <a:rPr lang="en-US" dirty="0" smtClean="0">
                <a:ea typeface="Times New Roman" pitchFamily="18" charset="0"/>
              </a:rPr>
              <a:t> me, </a:t>
            </a:r>
            <a:r>
              <a:rPr lang="en-US" dirty="0" err="1" smtClean="0">
                <a:ea typeface="Times New Roman" pitchFamily="18" charset="0"/>
              </a:rPr>
              <a:t>parliamo</a:t>
            </a:r>
            <a:r>
              <a:rPr lang="en-US" dirty="0" smtClean="0">
                <a:ea typeface="Times New Roman" pitchFamily="18" charset="0"/>
              </a:rPr>
              <a:t> un </a:t>
            </a:r>
            <a:r>
              <a:rPr lang="en-US" dirty="0" err="1" smtClean="0">
                <a:ea typeface="Times New Roman" pitchFamily="18" charset="0"/>
              </a:rPr>
              <a:t>po</a:t>
            </a:r>
            <a:r>
              <a:rPr lang="en-US" dirty="0" smtClean="0">
                <a:ea typeface="Times New Roman" pitchFamily="18" charset="0"/>
              </a:rPr>
              <a:t>’ </a:t>
            </a:r>
            <a:r>
              <a:rPr lang="en-US" dirty="0" err="1" smtClean="0">
                <a:ea typeface="Times New Roman" pitchFamily="18" charset="0"/>
              </a:rPr>
              <a:t>di</a:t>
            </a:r>
            <a:r>
              <a:rPr lang="en-US" dirty="0" smtClean="0">
                <a:ea typeface="Times New Roman" pitchFamily="18" charset="0"/>
              </a:rPr>
              <a:t> </a:t>
            </a:r>
            <a:r>
              <a:rPr lang="en-US" dirty="0" err="1" smtClean="0">
                <a:ea typeface="Times New Roman" pitchFamily="18" charset="0"/>
              </a:rPr>
              <a:t>te</a:t>
            </a:r>
            <a:r>
              <a:rPr lang="en-US" dirty="0" smtClean="0">
                <a:ea typeface="Times New Roman" pitchFamily="18" charset="0"/>
              </a:rPr>
              <a:t>. </a:t>
            </a:r>
            <a:r>
              <a:rPr lang="en-US" dirty="0" err="1" smtClean="0">
                <a:ea typeface="Times New Roman" pitchFamily="18" charset="0"/>
              </a:rPr>
              <a:t>Tu</a:t>
            </a:r>
            <a:r>
              <a:rPr lang="en-US" dirty="0" smtClean="0">
                <a:ea typeface="Times New Roman" pitchFamily="18" charset="0"/>
              </a:rPr>
              <a:t> </a:t>
            </a:r>
            <a:r>
              <a:rPr lang="en-US" dirty="0" err="1" smtClean="0">
                <a:ea typeface="Times New Roman" pitchFamily="18" charset="0"/>
              </a:rPr>
              <a:t>cosa</a:t>
            </a:r>
            <a:r>
              <a:rPr lang="en-US" dirty="0" smtClean="0">
                <a:ea typeface="Times New Roman" pitchFamily="18" charset="0"/>
              </a:rPr>
              <a:t> </a:t>
            </a:r>
            <a:r>
              <a:rPr lang="en-US" dirty="0" err="1" smtClean="0">
                <a:ea typeface="Times New Roman" pitchFamily="18" charset="0"/>
              </a:rPr>
              <a:t>pensi</a:t>
            </a:r>
            <a:r>
              <a:rPr lang="en-US" dirty="0" smtClean="0">
                <a:ea typeface="Times New Roman" pitchFamily="18" charset="0"/>
              </a:rPr>
              <a:t> </a:t>
            </a:r>
            <a:r>
              <a:rPr lang="en-US" dirty="0" err="1" smtClean="0">
                <a:ea typeface="Times New Roman" pitchFamily="18" charset="0"/>
              </a:rPr>
              <a:t>di</a:t>
            </a:r>
            <a:r>
              <a:rPr lang="en-US" dirty="0" smtClean="0">
                <a:ea typeface="Times New Roman" pitchFamily="18" charset="0"/>
              </a:rPr>
              <a:t> me?” </a:t>
            </a:r>
            <a:r>
              <a:rPr lang="en-US" dirty="0" err="1" smtClean="0">
                <a:ea typeface="Times New Roman" pitchFamily="18" charset="0"/>
              </a:rPr>
              <a:t>oppure</a:t>
            </a:r>
            <a:r>
              <a:rPr lang="en-US" dirty="0" smtClean="0">
                <a:ea typeface="Times New Roman" pitchFamily="18" charset="0"/>
              </a:rPr>
              <a:t> in </a:t>
            </a:r>
            <a:r>
              <a:rPr lang="en-US" dirty="0" err="1" smtClean="0">
                <a:ea typeface="Times New Roman" pitchFamily="18" charset="0"/>
              </a:rPr>
              <a:t>quelli</a:t>
            </a:r>
            <a:r>
              <a:rPr lang="en-US" dirty="0" smtClean="0">
                <a:ea typeface="Times New Roman" pitchFamily="18" charset="0"/>
              </a:rPr>
              <a:t> </a:t>
            </a:r>
            <a:r>
              <a:rPr lang="en-US" dirty="0" err="1" smtClean="0">
                <a:ea typeface="Times New Roman" pitchFamily="18" charset="0"/>
              </a:rPr>
              <a:t>che</a:t>
            </a:r>
            <a:r>
              <a:rPr lang="en-US" dirty="0" smtClean="0">
                <a:ea typeface="Times New Roman" pitchFamily="18" charset="0"/>
              </a:rPr>
              <a:t> </a:t>
            </a:r>
            <a:r>
              <a:rPr lang="en-US" dirty="0" err="1" smtClean="0">
                <a:ea typeface="Times New Roman" pitchFamily="18" charset="0"/>
              </a:rPr>
              <a:t>proclamano</a:t>
            </a:r>
            <a:r>
              <a:rPr lang="en-US" dirty="0" smtClean="0">
                <a:ea typeface="Times New Roman" pitchFamily="18" charset="0"/>
              </a:rPr>
              <a:t>: “Lei non </a:t>
            </a:r>
            <a:r>
              <a:rPr lang="en-US" dirty="0" err="1" smtClean="0">
                <a:ea typeface="Times New Roman" pitchFamily="18" charset="0"/>
              </a:rPr>
              <a:t>sa</a:t>
            </a:r>
            <a:r>
              <a:rPr lang="en-US" dirty="0" smtClean="0">
                <a:ea typeface="Times New Roman" pitchFamily="18" charset="0"/>
              </a:rPr>
              <a:t> chi </a:t>
            </a:r>
            <a:r>
              <a:rPr lang="en-US" dirty="0" err="1" smtClean="0">
                <a:ea typeface="Times New Roman" pitchFamily="18" charset="0"/>
              </a:rPr>
              <a:t>sono</a:t>
            </a:r>
            <a:r>
              <a:rPr lang="en-US" dirty="0" smtClean="0">
                <a:ea typeface="Times New Roman" pitchFamily="18" charset="0"/>
              </a:rPr>
              <a:t>!”</a:t>
            </a:r>
            <a:endParaRPr lang="it-IT" sz="1600" dirty="0" smtClean="0"/>
          </a:p>
        </p:txBody>
      </p:sp>
      <p:pic>
        <p:nvPicPr>
          <p:cNvPr id="1028" name="Picture 4" descr="http://4.bp.blogspot.com/-jKJbmyj1lVE/TdAPMWT4G3I/AAAAAAAADAI/mylndEBmJMA/s1600/Ges%25C3%25B9+guarisce+il+paralitico.jpg"/>
          <p:cNvPicPr>
            <a:picLocks noChangeAspect="1" noChangeArrowheads="1"/>
          </p:cNvPicPr>
          <p:nvPr/>
        </p:nvPicPr>
        <p:blipFill>
          <a:blip r:embed="rId3" cstate="print"/>
          <a:srcRect/>
          <a:stretch>
            <a:fillRect/>
          </a:stretch>
        </p:blipFill>
        <p:spPr bwMode="auto">
          <a:xfrm>
            <a:off x="4762530" y="157160"/>
            <a:ext cx="4095750" cy="2914650"/>
          </a:xfrm>
          <a:prstGeom prst="rect">
            <a:avLst/>
          </a:prstGeom>
          <a:noFill/>
        </p:spPr>
      </p:pic>
      <p:sp>
        <p:nvSpPr>
          <p:cNvPr id="5" name="Rettangolo 4"/>
          <p:cNvSpPr/>
          <p:nvPr/>
        </p:nvSpPr>
        <p:spPr>
          <a:xfrm>
            <a:off x="4572000" y="3441680"/>
            <a:ext cx="4572000" cy="3416320"/>
          </a:xfrm>
          <a:prstGeom prst="rect">
            <a:avLst/>
          </a:prstGeom>
        </p:spPr>
        <p:txBody>
          <a:bodyPr>
            <a:spAutoFit/>
          </a:bodyPr>
          <a:lstStyle/>
          <a:p>
            <a:pPr marL="342900" lvl="0" indent="-342900" eaLnBrk="0" fontAlgn="base" hangingPunct="0">
              <a:spcBef>
                <a:spcPct val="0"/>
              </a:spcBef>
              <a:spcAft>
                <a:spcPct val="0"/>
              </a:spcAft>
              <a:buFont typeface="+mj-lt"/>
              <a:buAutoNum type="arabicPeriod"/>
            </a:pPr>
            <a:r>
              <a:rPr lang="en-US" sz="1400" dirty="0" smtClean="0">
                <a:latin typeface="+mj-lt"/>
                <a:ea typeface="Times New Roman" pitchFamily="18" charset="0"/>
              </a:rPr>
              <a:t> </a:t>
            </a:r>
            <a:r>
              <a:rPr lang="en-US" dirty="0" err="1" smtClean="0">
                <a:latin typeface="+mj-lt"/>
                <a:ea typeface="Times New Roman" pitchFamily="18" charset="0"/>
              </a:rPr>
              <a:t>ricercare</a:t>
            </a:r>
            <a:r>
              <a:rPr lang="en-US" dirty="0" smtClean="0">
                <a:latin typeface="+mj-lt"/>
                <a:ea typeface="Times New Roman" pitchFamily="18" charset="0"/>
              </a:rPr>
              <a:t> la </a:t>
            </a:r>
            <a:r>
              <a:rPr lang="en-US" dirty="0" err="1" smtClean="0">
                <a:latin typeface="+mj-lt"/>
                <a:ea typeface="Times New Roman" pitchFamily="18" charset="0"/>
              </a:rPr>
              <a:t>verità</a:t>
            </a:r>
            <a:r>
              <a:rPr lang="en-US" dirty="0" smtClean="0">
                <a:latin typeface="+mj-lt"/>
                <a:ea typeface="Times New Roman" pitchFamily="18" charset="0"/>
              </a:rPr>
              <a:t>, </a:t>
            </a:r>
            <a:r>
              <a:rPr lang="en-US" dirty="0" err="1" smtClean="0">
                <a:latin typeface="+mj-lt"/>
                <a:ea typeface="Times New Roman" pitchFamily="18" charset="0"/>
              </a:rPr>
              <a:t>siamo</a:t>
            </a:r>
            <a:r>
              <a:rPr lang="en-US" dirty="0" smtClean="0">
                <a:latin typeface="+mj-lt"/>
                <a:ea typeface="Times New Roman" pitchFamily="18" charset="0"/>
              </a:rPr>
              <a:t>  </a:t>
            </a:r>
            <a:r>
              <a:rPr lang="en-US" dirty="0" err="1" smtClean="0">
                <a:latin typeface="+mj-lt"/>
                <a:ea typeface="Times New Roman" pitchFamily="18" charset="0"/>
              </a:rPr>
              <a:t>figli</a:t>
            </a:r>
            <a:r>
              <a:rPr lang="en-US" dirty="0" smtClean="0">
                <a:latin typeface="+mj-lt"/>
                <a:ea typeface="Times New Roman" pitchFamily="18" charset="0"/>
              </a:rPr>
              <a:t> </a:t>
            </a:r>
            <a:r>
              <a:rPr lang="en-US" dirty="0" err="1" smtClean="0">
                <a:latin typeface="+mj-lt"/>
                <a:ea typeface="Times New Roman" pitchFamily="18" charset="0"/>
              </a:rPr>
              <a:t>di</a:t>
            </a:r>
            <a:r>
              <a:rPr lang="en-US" dirty="0" smtClean="0">
                <a:latin typeface="+mj-lt"/>
                <a:ea typeface="Times New Roman" pitchFamily="18" charset="0"/>
              </a:rPr>
              <a:t>  </a:t>
            </a:r>
            <a:r>
              <a:rPr lang="en-US" dirty="0" err="1" smtClean="0">
                <a:latin typeface="+mj-lt"/>
                <a:ea typeface="Times New Roman" pitchFamily="18" charset="0"/>
              </a:rPr>
              <a:t>Dio</a:t>
            </a:r>
            <a:r>
              <a:rPr lang="en-US" dirty="0" smtClean="0">
                <a:latin typeface="+mj-lt"/>
                <a:ea typeface="Times New Roman" pitchFamily="18" charset="0"/>
              </a:rPr>
              <a:t> </a:t>
            </a:r>
            <a:r>
              <a:rPr lang="en-US" dirty="0" err="1" smtClean="0">
                <a:latin typeface="+mj-lt"/>
                <a:ea typeface="Times New Roman" pitchFamily="18" charset="0"/>
              </a:rPr>
              <a:t>creatore</a:t>
            </a:r>
            <a:r>
              <a:rPr lang="en-US" dirty="0" smtClean="0">
                <a:latin typeface="+mj-lt"/>
                <a:ea typeface="Times New Roman" pitchFamily="18" charset="0"/>
              </a:rPr>
              <a:t> e padre, </a:t>
            </a:r>
            <a:r>
              <a:rPr lang="en-US" dirty="0" err="1" smtClean="0">
                <a:latin typeface="+mj-lt"/>
                <a:ea typeface="Times New Roman" pitchFamily="18" charset="0"/>
              </a:rPr>
              <a:t>chiamati</a:t>
            </a:r>
            <a:r>
              <a:rPr lang="en-US" dirty="0" smtClean="0">
                <a:latin typeface="+mj-lt"/>
                <a:ea typeface="Times New Roman" pitchFamily="18" charset="0"/>
              </a:rPr>
              <a:t> a </a:t>
            </a:r>
            <a:r>
              <a:rPr lang="en-US" dirty="0" err="1" smtClean="0">
                <a:latin typeface="+mj-lt"/>
                <a:ea typeface="Times New Roman" pitchFamily="18" charset="0"/>
              </a:rPr>
              <a:t>rendergli</a:t>
            </a:r>
            <a:r>
              <a:rPr lang="en-US" dirty="0" smtClean="0">
                <a:latin typeface="+mj-lt"/>
                <a:ea typeface="Times New Roman" pitchFamily="18" charset="0"/>
              </a:rPr>
              <a:t> grazie per </a:t>
            </a:r>
            <a:r>
              <a:rPr lang="en-US" dirty="0" err="1" smtClean="0">
                <a:latin typeface="+mj-lt"/>
                <a:ea typeface="Times New Roman" pitchFamily="18" charset="0"/>
              </a:rPr>
              <a:t>il</a:t>
            </a:r>
            <a:r>
              <a:rPr lang="en-US" dirty="0" smtClean="0">
                <a:latin typeface="+mj-lt"/>
                <a:ea typeface="Times New Roman" pitchFamily="18" charset="0"/>
              </a:rPr>
              <a:t> </a:t>
            </a:r>
            <a:r>
              <a:rPr lang="en-US" dirty="0" err="1" smtClean="0">
                <a:latin typeface="+mj-lt"/>
                <a:ea typeface="Times New Roman" pitchFamily="18" charset="0"/>
              </a:rPr>
              <a:t>dono</a:t>
            </a:r>
            <a:r>
              <a:rPr lang="en-US" dirty="0" smtClean="0">
                <a:latin typeface="+mj-lt"/>
                <a:ea typeface="Times New Roman" pitchFamily="18" charset="0"/>
              </a:rPr>
              <a:t> </a:t>
            </a:r>
            <a:r>
              <a:rPr lang="en-US" dirty="0" err="1" smtClean="0">
                <a:latin typeface="+mj-lt"/>
                <a:ea typeface="Times New Roman" pitchFamily="18" charset="0"/>
              </a:rPr>
              <a:t>gratuito</a:t>
            </a:r>
            <a:r>
              <a:rPr lang="en-US" dirty="0" smtClean="0">
                <a:latin typeface="+mj-lt"/>
                <a:ea typeface="Times New Roman" pitchFamily="18" charset="0"/>
              </a:rPr>
              <a:t> </a:t>
            </a:r>
            <a:r>
              <a:rPr lang="en-US" dirty="0" err="1" smtClean="0">
                <a:latin typeface="+mj-lt"/>
                <a:ea typeface="Times New Roman" pitchFamily="18" charset="0"/>
              </a:rPr>
              <a:t>dell’esistenza</a:t>
            </a:r>
            <a:r>
              <a:rPr lang="en-US" dirty="0" smtClean="0">
                <a:latin typeface="+mj-lt"/>
                <a:ea typeface="Times New Roman" pitchFamily="18" charset="0"/>
              </a:rPr>
              <a:t>. </a:t>
            </a:r>
          </a:p>
          <a:p>
            <a:pPr marL="342900" lvl="0" indent="-342900" eaLnBrk="0" fontAlgn="base" hangingPunct="0">
              <a:spcBef>
                <a:spcPct val="0"/>
              </a:spcBef>
              <a:spcAft>
                <a:spcPct val="0"/>
              </a:spcAft>
              <a:buFont typeface="+mj-lt"/>
              <a:buAutoNum type="arabicPeriod"/>
            </a:pPr>
            <a:r>
              <a:rPr lang="en-US" dirty="0" err="1" smtClean="0">
                <a:latin typeface="+mj-lt"/>
                <a:ea typeface="Times New Roman" pitchFamily="18" charset="0"/>
              </a:rPr>
              <a:t>ripristinare</a:t>
            </a:r>
            <a:r>
              <a:rPr lang="en-US" dirty="0" smtClean="0">
                <a:latin typeface="+mj-lt"/>
                <a:ea typeface="Times New Roman" pitchFamily="18" charset="0"/>
              </a:rPr>
              <a:t> un </a:t>
            </a:r>
            <a:r>
              <a:rPr lang="en-US" dirty="0" err="1" smtClean="0">
                <a:latin typeface="+mj-lt"/>
                <a:ea typeface="Times New Roman" pitchFamily="18" charset="0"/>
              </a:rPr>
              <a:t>rapporto</a:t>
            </a:r>
            <a:r>
              <a:rPr lang="en-US" dirty="0" smtClean="0">
                <a:latin typeface="+mj-lt"/>
                <a:ea typeface="Times New Roman" pitchFamily="18" charset="0"/>
              </a:rPr>
              <a:t> </a:t>
            </a:r>
            <a:r>
              <a:rPr lang="en-US" dirty="0" err="1" smtClean="0">
                <a:latin typeface="+mj-lt"/>
                <a:ea typeface="Times New Roman" pitchFamily="18" charset="0"/>
              </a:rPr>
              <a:t>genuino</a:t>
            </a:r>
            <a:r>
              <a:rPr lang="en-US" dirty="0" smtClean="0">
                <a:latin typeface="+mj-lt"/>
                <a:ea typeface="Times New Roman" pitchFamily="18" charset="0"/>
              </a:rPr>
              <a:t> con </a:t>
            </a:r>
            <a:r>
              <a:rPr lang="en-US" dirty="0" err="1" smtClean="0">
                <a:latin typeface="+mj-lt"/>
                <a:ea typeface="Times New Roman" pitchFamily="18" charset="0"/>
              </a:rPr>
              <a:t>Dio</a:t>
            </a:r>
            <a:r>
              <a:rPr lang="en-US" dirty="0" smtClean="0">
                <a:latin typeface="+mj-lt"/>
                <a:ea typeface="Times New Roman" pitchFamily="18" charset="0"/>
              </a:rPr>
              <a:t> e </a:t>
            </a:r>
            <a:r>
              <a:rPr lang="en-US" dirty="0" err="1" smtClean="0">
                <a:latin typeface="+mj-lt"/>
                <a:ea typeface="Times New Roman" pitchFamily="18" charset="0"/>
              </a:rPr>
              <a:t>gli</a:t>
            </a:r>
            <a:r>
              <a:rPr lang="en-US" dirty="0" smtClean="0">
                <a:latin typeface="+mj-lt"/>
                <a:ea typeface="Times New Roman" pitchFamily="18" charset="0"/>
              </a:rPr>
              <a:t> </a:t>
            </a:r>
            <a:r>
              <a:rPr lang="en-US" dirty="0" err="1" smtClean="0">
                <a:latin typeface="+mj-lt"/>
                <a:ea typeface="Times New Roman" pitchFamily="18" charset="0"/>
              </a:rPr>
              <a:t>altri</a:t>
            </a:r>
            <a:r>
              <a:rPr lang="en-US" dirty="0" smtClean="0">
                <a:latin typeface="+mj-lt"/>
                <a:ea typeface="Times New Roman" pitchFamily="18" charset="0"/>
              </a:rPr>
              <a:t> </a:t>
            </a:r>
            <a:r>
              <a:rPr lang="en-US" dirty="0" err="1" smtClean="0">
                <a:latin typeface="+mj-lt"/>
                <a:ea typeface="Times New Roman" pitchFamily="18" charset="0"/>
              </a:rPr>
              <a:t>nel</a:t>
            </a:r>
            <a:r>
              <a:rPr lang="en-US" dirty="0" smtClean="0">
                <a:latin typeface="+mj-lt"/>
                <a:ea typeface="Times New Roman" pitchFamily="18" charset="0"/>
              </a:rPr>
              <a:t> </a:t>
            </a:r>
            <a:r>
              <a:rPr lang="en-US" dirty="0" err="1" smtClean="0">
                <a:latin typeface="+mj-lt"/>
                <a:ea typeface="Times New Roman" pitchFamily="18" charset="0"/>
              </a:rPr>
              <a:t>quotidiano</a:t>
            </a:r>
            <a:r>
              <a:rPr lang="en-US" dirty="0" smtClean="0">
                <a:latin typeface="+mj-lt"/>
                <a:ea typeface="Times New Roman" pitchFamily="18" charset="0"/>
              </a:rPr>
              <a:t>. </a:t>
            </a:r>
          </a:p>
          <a:p>
            <a:pPr marL="342900" lvl="0" indent="-342900" eaLnBrk="0" fontAlgn="base" hangingPunct="0">
              <a:spcBef>
                <a:spcPct val="0"/>
              </a:spcBef>
              <a:spcAft>
                <a:spcPct val="0"/>
              </a:spcAft>
              <a:buFont typeface="+mj-lt"/>
              <a:buAutoNum type="arabicPeriod"/>
            </a:pPr>
            <a:r>
              <a:rPr lang="en-US" dirty="0" err="1" smtClean="0">
                <a:latin typeface="+mj-lt"/>
                <a:ea typeface="Times New Roman" pitchFamily="18" charset="0"/>
              </a:rPr>
              <a:t>imparare</a:t>
            </a:r>
            <a:r>
              <a:rPr lang="en-US" dirty="0" smtClean="0">
                <a:latin typeface="+mj-lt"/>
                <a:ea typeface="Times New Roman" pitchFamily="18" charset="0"/>
              </a:rPr>
              <a:t> a </a:t>
            </a:r>
            <a:r>
              <a:rPr lang="en-US" dirty="0" err="1" smtClean="0">
                <a:latin typeface="+mj-lt"/>
                <a:ea typeface="Times New Roman" pitchFamily="18" charset="0"/>
              </a:rPr>
              <a:t>controllare</a:t>
            </a:r>
            <a:r>
              <a:rPr lang="en-US" dirty="0" smtClean="0">
                <a:latin typeface="+mj-lt"/>
                <a:ea typeface="Times New Roman" pitchFamily="18" charset="0"/>
              </a:rPr>
              <a:t> </a:t>
            </a:r>
            <a:r>
              <a:rPr lang="en-US" dirty="0" err="1" smtClean="0">
                <a:latin typeface="+mj-lt"/>
                <a:ea typeface="Times New Roman" pitchFamily="18" charset="0"/>
              </a:rPr>
              <a:t>l’egoismo</a:t>
            </a:r>
            <a:r>
              <a:rPr lang="en-US" dirty="0" smtClean="0">
                <a:latin typeface="+mj-lt"/>
                <a:ea typeface="Times New Roman" pitchFamily="18" charset="0"/>
              </a:rPr>
              <a:t>, </a:t>
            </a:r>
            <a:r>
              <a:rPr lang="en-US" dirty="0" err="1" smtClean="0">
                <a:latin typeface="+mj-lt"/>
                <a:ea typeface="Times New Roman" pitchFamily="18" charset="0"/>
              </a:rPr>
              <a:t>saper</a:t>
            </a:r>
            <a:r>
              <a:rPr lang="en-US" dirty="0" smtClean="0">
                <a:latin typeface="+mj-lt"/>
                <a:ea typeface="Times New Roman" pitchFamily="18" charset="0"/>
              </a:rPr>
              <a:t> </a:t>
            </a:r>
            <a:r>
              <a:rPr lang="en-US" dirty="0" err="1" smtClean="0">
                <a:latin typeface="+mj-lt"/>
                <a:ea typeface="Times New Roman" pitchFamily="18" charset="0"/>
              </a:rPr>
              <a:t>collaborare</a:t>
            </a:r>
            <a:r>
              <a:rPr lang="en-US" dirty="0" smtClean="0">
                <a:latin typeface="+mj-lt"/>
                <a:ea typeface="Times New Roman" pitchFamily="18" charset="0"/>
              </a:rPr>
              <a:t>, </a:t>
            </a:r>
            <a:r>
              <a:rPr lang="en-US" dirty="0" err="1" smtClean="0">
                <a:ea typeface="Times New Roman" pitchFamily="18" charset="0"/>
              </a:rPr>
              <a:t>imparare</a:t>
            </a:r>
            <a:r>
              <a:rPr lang="en-US" dirty="0" smtClean="0">
                <a:latin typeface="+mj-lt"/>
                <a:ea typeface="Times New Roman" pitchFamily="18" charset="0"/>
              </a:rPr>
              <a:t> ad </a:t>
            </a:r>
            <a:r>
              <a:rPr lang="en-US" dirty="0" err="1" smtClean="0">
                <a:latin typeface="+mj-lt"/>
                <a:ea typeface="Times New Roman" pitchFamily="18" charset="0"/>
              </a:rPr>
              <a:t>accettare</a:t>
            </a:r>
            <a:r>
              <a:rPr lang="en-US" dirty="0" smtClean="0">
                <a:latin typeface="+mj-lt"/>
                <a:ea typeface="Times New Roman" pitchFamily="18" charset="0"/>
              </a:rPr>
              <a:t> </a:t>
            </a:r>
            <a:r>
              <a:rPr lang="en-US" dirty="0" err="1" smtClean="0">
                <a:latin typeface="+mj-lt"/>
                <a:ea typeface="Times New Roman" pitchFamily="18" charset="0"/>
              </a:rPr>
              <a:t>i</a:t>
            </a:r>
            <a:r>
              <a:rPr lang="en-US" dirty="0" smtClean="0">
                <a:latin typeface="+mj-lt"/>
                <a:ea typeface="Times New Roman" pitchFamily="18" charset="0"/>
              </a:rPr>
              <a:t> </a:t>
            </a:r>
            <a:r>
              <a:rPr lang="en-US" dirty="0" err="1" smtClean="0">
                <a:latin typeface="+mj-lt"/>
                <a:ea typeface="Times New Roman" pitchFamily="18" charset="0"/>
              </a:rPr>
              <a:t>successi</a:t>
            </a:r>
            <a:r>
              <a:rPr lang="en-US" dirty="0" smtClean="0">
                <a:latin typeface="+mj-lt"/>
                <a:ea typeface="Times New Roman" pitchFamily="18" charset="0"/>
              </a:rPr>
              <a:t> come </a:t>
            </a:r>
            <a:r>
              <a:rPr lang="en-US" dirty="0" err="1" smtClean="0">
                <a:latin typeface="+mj-lt"/>
                <a:ea typeface="Times New Roman" pitchFamily="18" charset="0"/>
              </a:rPr>
              <a:t>i</a:t>
            </a:r>
            <a:r>
              <a:rPr lang="en-US" dirty="0" smtClean="0">
                <a:latin typeface="+mj-lt"/>
                <a:ea typeface="Times New Roman" pitchFamily="18" charset="0"/>
              </a:rPr>
              <a:t> </a:t>
            </a:r>
            <a:r>
              <a:rPr lang="en-US" dirty="0" err="1" smtClean="0">
                <a:latin typeface="+mj-lt"/>
                <a:ea typeface="Times New Roman" pitchFamily="18" charset="0"/>
              </a:rPr>
              <a:t>fallimenti</a:t>
            </a:r>
            <a:r>
              <a:rPr lang="en-US" dirty="0" smtClean="0">
                <a:latin typeface="+mj-lt"/>
                <a:ea typeface="Times New Roman" pitchFamily="18" charset="0"/>
              </a:rPr>
              <a:t>. </a:t>
            </a:r>
          </a:p>
          <a:p>
            <a:pPr marL="342900" lvl="0" indent="-342900" eaLnBrk="0" fontAlgn="base" hangingPunct="0">
              <a:spcBef>
                <a:spcPct val="0"/>
              </a:spcBef>
              <a:spcAft>
                <a:spcPct val="0"/>
              </a:spcAft>
              <a:buFont typeface="+mj-lt"/>
              <a:buAutoNum type="arabicPeriod"/>
            </a:pPr>
            <a:r>
              <a:rPr lang="en-US" dirty="0" err="1" smtClean="0">
                <a:latin typeface="+mj-lt"/>
                <a:ea typeface="Times New Roman" pitchFamily="18" charset="0"/>
              </a:rPr>
              <a:t>riabilitare</a:t>
            </a:r>
            <a:r>
              <a:rPr lang="en-US" dirty="0" smtClean="0">
                <a:latin typeface="+mj-lt"/>
                <a:ea typeface="Times New Roman" pitchFamily="18" charset="0"/>
              </a:rPr>
              <a:t> la </a:t>
            </a:r>
            <a:r>
              <a:rPr lang="en-US" dirty="0" err="1" smtClean="0">
                <a:latin typeface="+mj-lt"/>
                <a:ea typeface="Times New Roman" pitchFamily="18" charset="0"/>
              </a:rPr>
              <a:t>virtù</a:t>
            </a:r>
            <a:r>
              <a:rPr lang="en-US" dirty="0" smtClean="0">
                <a:latin typeface="+mj-lt"/>
                <a:ea typeface="Times New Roman" pitchFamily="18" charset="0"/>
              </a:rPr>
              <a:t> </a:t>
            </a:r>
            <a:r>
              <a:rPr lang="en-US" dirty="0" err="1" smtClean="0">
                <a:latin typeface="+mj-lt"/>
                <a:ea typeface="Times New Roman" pitchFamily="18" charset="0"/>
              </a:rPr>
              <a:t>contraria</a:t>
            </a:r>
            <a:r>
              <a:rPr lang="en-US" dirty="0" smtClean="0">
                <a:latin typeface="+mj-lt"/>
                <a:ea typeface="Times New Roman" pitchFamily="18" charset="0"/>
              </a:rPr>
              <a:t> al </a:t>
            </a:r>
            <a:r>
              <a:rPr lang="en-US" dirty="0" err="1" smtClean="0">
                <a:latin typeface="+mj-lt"/>
                <a:ea typeface="Times New Roman" pitchFamily="18" charset="0"/>
              </a:rPr>
              <a:t>vizio</a:t>
            </a:r>
            <a:r>
              <a:rPr lang="en-US" dirty="0" smtClean="0">
                <a:latin typeface="+mj-lt"/>
                <a:ea typeface="Times New Roman" pitchFamily="18" charset="0"/>
              </a:rPr>
              <a:t>, </a:t>
            </a:r>
            <a:r>
              <a:rPr lang="en-US" dirty="0" err="1" smtClean="0">
                <a:latin typeface="+mj-lt"/>
                <a:ea typeface="Times New Roman" pitchFamily="18" charset="0"/>
              </a:rPr>
              <a:t>l’umiltà</a:t>
            </a:r>
            <a:r>
              <a:rPr lang="en-US" dirty="0" smtClean="0">
                <a:latin typeface="+mj-lt"/>
                <a:ea typeface="Times New Roman" pitchFamily="18" charset="0"/>
              </a:rPr>
              <a:t>: </a:t>
            </a:r>
            <a:r>
              <a:rPr lang="en-US" dirty="0" err="1" smtClean="0">
                <a:latin typeface="+mj-lt"/>
                <a:ea typeface="Times New Roman" pitchFamily="18" charset="0"/>
              </a:rPr>
              <a:t>essa</a:t>
            </a:r>
            <a:r>
              <a:rPr lang="en-US" dirty="0" smtClean="0">
                <a:latin typeface="+mj-lt"/>
                <a:ea typeface="Times New Roman" pitchFamily="18" charset="0"/>
              </a:rPr>
              <a:t> è la </a:t>
            </a:r>
            <a:r>
              <a:rPr lang="en-US" dirty="0" err="1" smtClean="0">
                <a:latin typeface="+mj-lt"/>
                <a:ea typeface="Times New Roman" pitchFamily="18" charset="0"/>
              </a:rPr>
              <a:t>consapevolezza</a:t>
            </a:r>
            <a:r>
              <a:rPr lang="en-US" dirty="0" smtClean="0">
                <a:latin typeface="+mj-lt"/>
                <a:ea typeface="Times New Roman" pitchFamily="18" charset="0"/>
              </a:rPr>
              <a:t> </a:t>
            </a:r>
            <a:r>
              <a:rPr lang="en-US" dirty="0" err="1" smtClean="0">
                <a:latin typeface="+mj-lt"/>
                <a:ea typeface="Times New Roman" pitchFamily="18" charset="0"/>
              </a:rPr>
              <a:t>dei</a:t>
            </a:r>
            <a:r>
              <a:rPr lang="en-US" dirty="0" smtClean="0">
                <a:latin typeface="+mj-lt"/>
                <a:ea typeface="Times New Roman" pitchFamily="18" charset="0"/>
              </a:rPr>
              <a:t> </a:t>
            </a:r>
            <a:r>
              <a:rPr lang="en-US" dirty="0" err="1" smtClean="0">
                <a:latin typeface="+mj-lt"/>
                <a:ea typeface="Times New Roman" pitchFamily="18" charset="0"/>
              </a:rPr>
              <a:t>propri</a:t>
            </a:r>
            <a:r>
              <a:rPr lang="en-US" dirty="0" smtClean="0">
                <a:latin typeface="+mj-lt"/>
                <a:ea typeface="Times New Roman" pitchFamily="18" charset="0"/>
              </a:rPr>
              <a:t> </a:t>
            </a:r>
            <a:r>
              <a:rPr lang="en-US" dirty="0" err="1" smtClean="0">
                <a:latin typeface="+mj-lt"/>
                <a:ea typeface="Times New Roman" pitchFamily="18" charset="0"/>
              </a:rPr>
              <a:t>limiti</a:t>
            </a:r>
            <a:r>
              <a:rPr lang="en-US" dirty="0" smtClean="0">
                <a:latin typeface="+mj-lt"/>
                <a:ea typeface="Times New Roman" pitchFamily="18" charset="0"/>
              </a:rPr>
              <a:t>, la </a:t>
            </a:r>
            <a:r>
              <a:rPr lang="en-US" dirty="0" err="1" smtClean="0">
                <a:latin typeface="+mj-lt"/>
                <a:ea typeface="Times New Roman" pitchFamily="18" charset="0"/>
              </a:rPr>
              <a:t>riconoscenza</a:t>
            </a:r>
            <a:r>
              <a:rPr lang="en-US" dirty="0" smtClean="0">
                <a:latin typeface="+mj-lt"/>
                <a:ea typeface="Times New Roman" pitchFamily="18" charset="0"/>
              </a:rPr>
              <a:t> </a:t>
            </a:r>
            <a:r>
              <a:rPr lang="en-US" dirty="0" err="1" smtClean="0">
                <a:latin typeface="+mj-lt"/>
                <a:ea typeface="Times New Roman" pitchFamily="18" charset="0"/>
              </a:rPr>
              <a:t>della</a:t>
            </a:r>
            <a:r>
              <a:rPr lang="en-US" dirty="0" smtClean="0">
                <a:latin typeface="+mj-lt"/>
                <a:ea typeface="Times New Roman" pitchFamily="18" charset="0"/>
              </a:rPr>
              <a:t> nostra </a:t>
            </a:r>
            <a:r>
              <a:rPr lang="en-US" dirty="0" err="1" smtClean="0">
                <a:latin typeface="+mj-lt"/>
                <a:ea typeface="Times New Roman" pitchFamily="18" charset="0"/>
              </a:rPr>
              <a:t>dipendenza</a:t>
            </a:r>
            <a:r>
              <a:rPr lang="en-US" dirty="0" smtClean="0">
                <a:latin typeface="+mj-lt"/>
                <a:ea typeface="Times New Roman" pitchFamily="18" charset="0"/>
              </a:rPr>
              <a:t> </a:t>
            </a:r>
            <a:r>
              <a:rPr lang="en-US" dirty="0" err="1" smtClean="0">
                <a:latin typeface="+mj-lt"/>
                <a:ea typeface="Times New Roman" pitchFamily="18" charset="0"/>
              </a:rPr>
              <a:t>da</a:t>
            </a:r>
            <a:r>
              <a:rPr lang="en-US" dirty="0" smtClean="0">
                <a:latin typeface="+mj-lt"/>
                <a:ea typeface="Times New Roman" pitchFamily="18" charset="0"/>
              </a:rPr>
              <a:t> </a:t>
            </a:r>
            <a:r>
              <a:rPr lang="en-US" dirty="0" err="1" smtClean="0">
                <a:latin typeface="+mj-lt"/>
                <a:ea typeface="Times New Roman" pitchFamily="18" charset="0"/>
              </a:rPr>
              <a:t>Dio</a:t>
            </a:r>
            <a:endParaRPr lang="it-IT" dirty="0" smtClean="0">
              <a:latin typeface="+mj-lt"/>
            </a:endParaRPr>
          </a:p>
        </p:txBody>
      </p:sp>
      <p:sp>
        <p:nvSpPr>
          <p:cNvPr id="7" name="CasellaDiTesto 6"/>
          <p:cNvSpPr txBox="1"/>
          <p:nvPr/>
        </p:nvSpPr>
        <p:spPr>
          <a:xfrm>
            <a:off x="5786446" y="3071810"/>
            <a:ext cx="1857388" cy="369332"/>
          </a:xfrm>
          <a:prstGeom prst="rect">
            <a:avLst/>
          </a:prstGeom>
          <a:noFill/>
        </p:spPr>
        <p:txBody>
          <a:bodyPr wrap="square" rtlCol="0">
            <a:spAutoFit/>
          </a:bodyPr>
          <a:lstStyle/>
          <a:p>
            <a:r>
              <a:rPr lang="it-IT" b="1" dirty="0" smtClean="0">
                <a:solidFill>
                  <a:srgbClr val="FFFF00"/>
                </a:solidFill>
                <a:latin typeface="+mj-lt"/>
              </a:rPr>
              <a:t>Come guarire</a:t>
            </a:r>
            <a:endParaRPr lang="it-IT" b="1" dirty="0">
              <a:solidFill>
                <a:srgbClr val="FFFF00"/>
              </a:solidFill>
              <a:latin typeface="+mj-lt"/>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2.bp.blogspot.com/-mHtvOkHs_lA/UIkwX4vszpI/AAAAAAAAAcU/zV8jX4mQTAE/s1600/lampadinafaccin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00694" y="714356"/>
            <a:ext cx="3203494" cy="3909026"/>
          </a:xfrm>
          <a:prstGeom prst="rect">
            <a:avLst/>
          </a:prstGeom>
          <a:noFill/>
        </p:spPr>
      </p:pic>
      <p:sp>
        <p:nvSpPr>
          <p:cNvPr id="2" name="Rettangolo 1"/>
          <p:cNvSpPr/>
          <p:nvPr/>
        </p:nvSpPr>
        <p:spPr>
          <a:xfrm>
            <a:off x="428596" y="785794"/>
            <a:ext cx="5286396" cy="5262979"/>
          </a:xfrm>
          <a:prstGeom prst="rect">
            <a:avLst/>
          </a:prstGeom>
        </p:spPr>
        <p:txBody>
          <a:bodyPr wrap="square">
            <a:spAutoFit/>
          </a:bodyPr>
          <a:lstStyle/>
          <a:p>
            <a:pPr lvl="0" algn="ctr" eaLnBrk="0" fontAlgn="base" hangingPunct="0">
              <a:spcBef>
                <a:spcPct val="0"/>
              </a:spcBef>
              <a:spcAft>
                <a:spcPct val="0"/>
              </a:spcAft>
            </a:pPr>
            <a:r>
              <a:rPr lang="en-US" sz="2400" b="1" dirty="0" err="1" smtClean="0">
                <a:solidFill>
                  <a:srgbClr val="FFFF00"/>
                </a:solidFill>
                <a:ea typeface="Times New Roman" pitchFamily="18" charset="0"/>
              </a:rPr>
              <a:t>Domande</a:t>
            </a:r>
            <a:r>
              <a:rPr lang="en-US" sz="2400" b="1" dirty="0" smtClean="0">
                <a:solidFill>
                  <a:srgbClr val="FFFF00"/>
                </a:solidFill>
                <a:ea typeface="Times New Roman" pitchFamily="18" charset="0"/>
              </a:rPr>
              <a:t>: </a:t>
            </a:r>
          </a:p>
          <a:p>
            <a:pPr lvl="0" eaLnBrk="0" fontAlgn="base" hangingPunct="0">
              <a:spcBef>
                <a:spcPct val="0"/>
              </a:spcBef>
              <a:spcAft>
                <a:spcPct val="0"/>
              </a:spcAft>
            </a:pPr>
            <a:endParaRPr lang="en-US" sz="2400" b="1" dirty="0" smtClean="0">
              <a:solidFill>
                <a:srgbClr val="FFFF00"/>
              </a:solidFill>
              <a:ea typeface="Times New Roman" pitchFamily="18" charset="0"/>
            </a:endParaRPr>
          </a:p>
          <a:p>
            <a:pPr lvl="0" eaLnBrk="0" fontAlgn="base" hangingPunct="0">
              <a:spcBef>
                <a:spcPct val="0"/>
              </a:spcBef>
              <a:spcAft>
                <a:spcPct val="0"/>
              </a:spcAft>
              <a:buFont typeface="Wingdings" pitchFamily="2" charset="2"/>
              <a:buChar char="Ø"/>
            </a:pPr>
            <a:r>
              <a:rPr lang="en-US" sz="2400" dirty="0" err="1" smtClean="0">
                <a:solidFill>
                  <a:srgbClr val="FFFF00"/>
                </a:solidFill>
                <a:ea typeface="Times New Roman" pitchFamily="18" charset="0"/>
              </a:rPr>
              <a:t>Dici</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troppo</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spesso</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io</a:t>
            </a:r>
            <a:r>
              <a:rPr lang="en-US" sz="2400" dirty="0" smtClean="0">
                <a:solidFill>
                  <a:srgbClr val="FFFF00"/>
                </a:solidFill>
                <a:ea typeface="Times New Roman" pitchFamily="18" charset="0"/>
              </a:rPr>
              <a:t>?</a:t>
            </a:r>
          </a:p>
          <a:p>
            <a:pPr lvl="0" eaLnBrk="0" fontAlgn="base" hangingPunct="0">
              <a:spcBef>
                <a:spcPct val="0"/>
              </a:spcBef>
              <a:spcAft>
                <a:spcPct val="0"/>
              </a:spcAft>
            </a:pPr>
            <a:endParaRPr lang="en-US" sz="2400" dirty="0" smtClean="0">
              <a:solidFill>
                <a:srgbClr val="FFFF00"/>
              </a:solidFill>
              <a:ea typeface="Times New Roman" pitchFamily="18" charset="0"/>
            </a:endParaRPr>
          </a:p>
          <a:p>
            <a:pPr lvl="0" eaLnBrk="0" fontAlgn="base" hangingPunct="0">
              <a:spcBef>
                <a:spcPct val="0"/>
              </a:spcBef>
              <a:spcAft>
                <a:spcPct val="0"/>
              </a:spcAft>
              <a:buFont typeface="Wingdings" pitchFamily="2" charset="2"/>
              <a:buChar char="Ø"/>
            </a:pPr>
            <a:r>
              <a:rPr lang="en-US" sz="2400" dirty="0" err="1" smtClean="0">
                <a:solidFill>
                  <a:srgbClr val="FFFF00"/>
                </a:solidFill>
                <a:ea typeface="Times New Roman" pitchFamily="18" charset="0"/>
              </a:rPr>
              <a:t>Prova</a:t>
            </a:r>
            <a:r>
              <a:rPr lang="en-US" sz="2400" dirty="0" smtClean="0">
                <a:solidFill>
                  <a:srgbClr val="FFFF00"/>
                </a:solidFill>
                <a:ea typeface="Times New Roman" pitchFamily="18" charset="0"/>
              </a:rPr>
              <a:t> a </a:t>
            </a:r>
            <a:r>
              <a:rPr lang="en-US" sz="2400" dirty="0" err="1" smtClean="0">
                <a:solidFill>
                  <a:srgbClr val="FFFF00"/>
                </a:solidFill>
                <a:ea typeface="Times New Roman" pitchFamily="18" charset="0"/>
              </a:rPr>
              <a:t>pensare</a:t>
            </a:r>
            <a:r>
              <a:rPr lang="en-US" sz="2400" dirty="0" smtClean="0">
                <a:solidFill>
                  <a:srgbClr val="FFFF00"/>
                </a:solidFill>
                <a:ea typeface="Times New Roman" pitchFamily="18" charset="0"/>
              </a:rPr>
              <a:t> a </a:t>
            </a:r>
            <a:r>
              <a:rPr lang="en-US" sz="2400" dirty="0" err="1" smtClean="0">
                <a:solidFill>
                  <a:srgbClr val="FFFF00"/>
                </a:solidFill>
                <a:ea typeface="Times New Roman" pitchFamily="18" charset="0"/>
              </a:rPr>
              <a:t>quelle</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situazioni</a:t>
            </a:r>
            <a:r>
              <a:rPr lang="en-US" sz="2400" dirty="0" smtClean="0">
                <a:solidFill>
                  <a:srgbClr val="FFFF00"/>
                </a:solidFill>
                <a:ea typeface="Times New Roman" pitchFamily="18" charset="0"/>
              </a:rPr>
              <a:t> in cui </a:t>
            </a:r>
            <a:r>
              <a:rPr lang="en-US" sz="2400" dirty="0" err="1" smtClean="0">
                <a:solidFill>
                  <a:srgbClr val="FFFF00"/>
                </a:solidFill>
                <a:ea typeface="Times New Roman" pitchFamily="18" charset="0"/>
              </a:rPr>
              <a:t>pensi</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di</a:t>
            </a:r>
            <a:r>
              <a:rPr lang="en-US" sz="2400" dirty="0" smtClean="0">
                <a:solidFill>
                  <a:srgbClr val="FFFF00"/>
                </a:solidFill>
                <a:ea typeface="Times New Roman" pitchFamily="18" charset="0"/>
              </a:rPr>
              <a:t> “aver </a:t>
            </a:r>
            <a:r>
              <a:rPr lang="en-US" sz="2400" dirty="0" err="1" smtClean="0">
                <a:solidFill>
                  <a:srgbClr val="FFFF00"/>
                </a:solidFill>
                <a:ea typeface="Times New Roman" pitchFamily="18" charset="0"/>
              </a:rPr>
              <a:t>capito</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tutto</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tu</a:t>
            </a:r>
            <a:r>
              <a:rPr lang="en-US" sz="2400" dirty="0" smtClean="0">
                <a:solidFill>
                  <a:srgbClr val="FFFF00"/>
                </a:solidFill>
                <a:ea typeface="Times New Roman" pitchFamily="18" charset="0"/>
              </a:rPr>
              <a:t>”, in cui </a:t>
            </a:r>
            <a:r>
              <a:rPr lang="en-US" sz="2400" dirty="0" err="1" smtClean="0">
                <a:solidFill>
                  <a:srgbClr val="FFFF00"/>
                </a:solidFill>
                <a:ea typeface="Times New Roman" pitchFamily="18" charset="0"/>
              </a:rPr>
              <a:t>tutti</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sono</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scemi</a:t>
            </a:r>
            <a:r>
              <a:rPr lang="en-US" sz="2400" dirty="0" smtClean="0">
                <a:solidFill>
                  <a:srgbClr val="FFFF00"/>
                </a:solidFill>
                <a:ea typeface="Times New Roman" pitchFamily="18" charset="0"/>
              </a:rPr>
              <a:t> e </a:t>
            </a:r>
            <a:r>
              <a:rPr lang="en-US" sz="2400" dirty="0" err="1" smtClean="0">
                <a:solidFill>
                  <a:srgbClr val="FFFF00"/>
                </a:solidFill>
                <a:ea typeface="Times New Roman" pitchFamily="18" charset="0"/>
              </a:rPr>
              <a:t>l’unico</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furbo</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sei</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tu</a:t>
            </a:r>
            <a:r>
              <a:rPr lang="en-US" sz="2400" dirty="0" smtClean="0">
                <a:solidFill>
                  <a:srgbClr val="FFFF00"/>
                </a:solidFill>
                <a:ea typeface="Times New Roman" pitchFamily="18" charset="0"/>
              </a:rPr>
              <a:t>…ma </a:t>
            </a:r>
            <a:r>
              <a:rPr lang="en-US" sz="2400" dirty="0" err="1" smtClean="0">
                <a:solidFill>
                  <a:srgbClr val="FFFF00"/>
                </a:solidFill>
                <a:ea typeface="Times New Roman" pitchFamily="18" charset="0"/>
              </a:rPr>
              <a:t>sarà</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davvero</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così</a:t>
            </a:r>
            <a:r>
              <a:rPr lang="en-US" sz="2400" dirty="0" smtClean="0">
                <a:solidFill>
                  <a:srgbClr val="FFFF00"/>
                </a:solidFill>
                <a:ea typeface="Times New Roman" pitchFamily="18" charset="0"/>
              </a:rPr>
              <a:t>? </a:t>
            </a:r>
          </a:p>
          <a:p>
            <a:pPr lvl="0" eaLnBrk="0" fontAlgn="base" hangingPunct="0">
              <a:spcBef>
                <a:spcPct val="0"/>
              </a:spcBef>
              <a:spcAft>
                <a:spcPct val="0"/>
              </a:spcAft>
            </a:pPr>
            <a:endParaRPr lang="en-US" sz="2400" dirty="0" smtClean="0">
              <a:solidFill>
                <a:srgbClr val="FFFF00"/>
              </a:solidFill>
              <a:ea typeface="Times New Roman" pitchFamily="18" charset="0"/>
            </a:endParaRPr>
          </a:p>
          <a:p>
            <a:pPr lvl="0" eaLnBrk="0" fontAlgn="base" hangingPunct="0">
              <a:spcBef>
                <a:spcPct val="0"/>
              </a:spcBef>
              <a:spcAft>
                <a:spcPct val="0"/>
              </a:spcAft>
              <a:buFont typeface="Wingdings" pitchFamily="2" charset="2"/>
              <a:buChar char="Ø"/>
            </a:pPr>
            <a:r>
              <a:rPr lang="en-US" sz="2400" dirty="0" err="1" smtClean="0">
                <a:solidFill>
                  <a:srgbClr val="FFFF00"/>
                </a:solidFill>
                <a:ea typeface="Times New Roman" pitchFamily="18" charset="0"/>
              </a:rPr>
              <a:t>Riesco</a:t>
            </a:r>
            <a:r>
              <a:rPr lang="en-US" sz="2400" dirty="0" smtClean="0">
                <a:solidFill>
                  <a:srgbClr val="FFFF00"/>
                </a:solidFill>
                <a:ea typeface="Times New Roman" pitchFamily="18" charset="0"/>
              </a:rPr>
              <a:t> a </a:t>
            </a:r>
            <a:r>
              <a:rPr lang="en-US" sz="2400" dirty="0" err="1" smtClean="0">
                <a:solidFill>
                  <a:srgbClr val="FFFF00"/>
                </a:solidFill>
                <a:ea typeface="Times New Roman" pitchFamily="18" charset="0"/>
              </a:rPr>
              <a:t>gioire</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dei</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successi</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dei</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miei</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amici</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oppure</a:t>
            </a:r>
            <a:r>
              <a:rPr lang="en-US" sz="2400" dirty="0" smtClean="0">
                <a:solidFill>
                  <a:srgbClr val="FFFF00"/>
                </a:solidFill>
                <a:ea typeface="Times New Roman" pitchFamily="18" charset="0"/>
              </a:rPr>
              <a:t> </a:t>
            </a:r>
          </a:p>
          <a:p>
            <a:pPr lvl="0" eaLnBrk="0" fontAlgn="base" hangingPunct="0">
              <a:spcBef>
                <a:spcPct val="0"/>
              </a:spcBef>
              <a:spcAft>
                <a:spcPct val="0"/>
              </a:spcAft>
            </a:pPr>
            <a:endParaRPr lang="en-US" sz="2400" dirty="0" smtClean="0">
              <a:solidFill>
                <a:srgbClr val="FFFF00"/>
              </a:solidFill>
              <a:ea typeface="Times New Roman" pitchFamily="18" charset="0"/>
            </a:endParaRPr>
          </a:p>
          <a:p>
            <a:pPr lvl="0" eaLnBrk="0" fontAlgn="base" hangingPunct="0">
              <a:spcBef>
                <a:spcPct val="0"/>
              </a:spcBef>
              <a:spcAft>
                <a:spcPct val="0"/>
              </a:spcAft>
              <a:buFont typeface="Wingdings" pitchFamily="2" charset="2"/>
              <a:buChar char="Ø"/>
            </a:pPr>
            <a:r>
              <a:rPr lang="en-US" sz="2400" dirty="0" smtClean="0">
                <a:solidFill>
                  <a:srgbClr val="FFFF00"/>
                </a:solidFill>
                <a:ea typeface="Times New Roman" pitchFamily="18" charset="0"/>
              </a:rPr>
              <a:t>Li </a:t>
            </a:r>
            <a:r>
              <a:rPr lang="en-US" sz="2400" dirty="0" err="1" smtClean="0">
                <a:solidFill>
                  <a:srgbClr val="FFFF00"/>
                </a:solidFill>
                <a:ea typeface="Times New Roman" pitchFamily="18" charset="0"/>
              </a:rPr>
              <a:t>vedo</a:t>
            </a:r>
            <a:r>
              <a:rPr lang="en-US" sz="2400" dirty="0" smtClean="0">
                <a:solidFill>
                  <a:srgbClr val="FFFF00"/>
                </a:solidFill>
                <a:ea typeface="Times New Roman" pitchFamily="18" charset="0"/>
              </a:rPr>
              <a:t> solo come </a:t>
            </a:r>
            <a:r>
              <a:rPr lang="en-US" sz="2400" dirty="0" err="1" smtClean="0">
                <a:solidFill>
                  <a:srgbClr val="FFFF00"/>
                </a:solidFill>
                <a:ea typeface="Times New Roman" pitchFamily="18" charset="0"/>
              </a:rPr>
              <a:t>ostacoli</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ai</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miei</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di</a:t>
            </a:r>
            <a:r>
              <a:rPr lang="en-US" sz="2400" dirty="0" smtClean="0">
                <a:solidFill>
                  <a:srgbClr val="FFFF00"/>
                </a:solidFill>
                <a:ea typeface="Times New Roman" pitchFamily="18" charset="0"/>
              </a:rPr>
              <a:t> </a:t>
            </a:r>
            <a:r>
              <a:rPr lang="en-US" sz="2400" dirty="0" err="1" smtClean="0">
                <a:solidFill>
                  <a:srgbClr val="FFFF00"/>
                </a:solidFill>
                <a:ea typeface="Times New Roman" pitchFamily="18" charset="0"/>
              </a:rPr>
              <a:t>traguardi</a:t>
            </a:r>
            <a:r>
              <a:rPr lang="en-US" sz="2400" dirty="0" smtClean="0">
                <a:solidFill>
                  <a:srgbClr val="FFFF00"/>
                </a:solidFill>
                <a:ea typeface="Times New Roman" pitchFamily="18" charset="0"/>
              </a:rPr>
              <a:t>?</a:t>
            </a:r>
            <a:endParaRPr lang="it-IT" sz="2400" dirty="0" smtClean="0">
              <a:solidFill>
                <a:srgbClr val="FFFF00"/>
              </a:solidFill>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paper.jpg"/>
          <p:cNvPicPr>
            <a:picLocks noChangeAspect="1"/>
          </p:cNvPicPr>
          <p:nvPr/>
        </p:nvPicPr>
        <p:blipFill>
          <a:blip r:embed="rId2" cstate="print"/>
          <a:stretch>
            <a:fillRect/>
          </a:stretch>
        </p:blipFill>
        <p:spPr>
          <a:xfrm>
            <a:off x="1543050" y="254000"/>
            <a:ext cx="6057900" cy="6350000"/>
          </a:xfrm>
          <a:prstGeom prst="rect">
            <a:avLst/>
          </a:prstGeom>
        </p:spPr>
      </p:pic>
      <p:sp>
        <p:nvSpPr>
          <p:cNvPr id="4" name="Rettangolo 3"/>
          <p:cNvSpPr/>
          <p:nvPr/>
        </p:nvSpPr>
        <p:spPr>
          <a:xfrm rot="20782959">
            <a:off x="285828" y="1496014"/>
            <a:ext cx="4962833" cy="1200329"/>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7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 L’ </a:t>
            </a:r>
            <a:r>
              <a:rPr lang="it-IT" sz="7200" b="1" cap="none" spc="50" dirty="0" smtClean="0">
                <a:ln w="11430"/>
                <a:solidFill>
                  <a:srgbClr val="FF0000"/>
                </a:solidFill>
              </a:rPr>
              <a:t>avarizia</a:t>
            </a:r>
            <a:endParaRPr lang="it-IT" sz="7200" b="1" cap="none" spc="50" dirty="0">
              <a:ln w="1143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42910" y="214290"/>
            <a:ext cx="8286808" cy="3016210"/>
          </a:xfrm>
          <a:prstGeom prst="rect">
            <a:avLst/>
          </a:prstGeom>
        </p:spPr>
        <p:txBody>
          <a:bodyPr wrap="square">
            <a:spAutoFit/>
          </a:bodyPr>
          <a:lstStyle/>
          <a:p>
            <a:endParaRPr lang="it-IT" dirty="0" smtClean="0"/>
          </a:p>
          <a:p>
            <a:r>
              <a:rPr lang="en-US" b="1" dirty="0" smtClean="0"/>
              <a:t> </a:t>
            </a:r>
            <a:r>
              <a:rPr lang="en-US" sz="2000" b="1" dirty="0" err="1" smtClean="0">
                <a:solidFill>
                  <a:srgbClr val="FFFF00"/>
                </a:solidFill>
              </a:rPr>
              <a:t>Gli</a:t>
            </a:r>
            <a:r>
              <a:rPr lang="en-US" sz="2000" b="1" dirty="0" smtClean="0">
                <a:solidFill>
                  <a:srgbClr val="FFFF00"/>
                </a:solidFill>
              </a:rPr>
              <a:t> </a:t>
            </a:r>
            <a:r>
              <a:rPr lang="en-US" sz="2000" b="1" dirty="0" err="1" smtClean="0">
                <a:solidFill>
                  <a:srgbClr val="FFFF00"/>
                </a:solidFill>
              </a:rPr>
              <a:t>eroi</a:t>
            </a:r>
            <a:r>
              <a:rPr lang="en-US" sz="2000" b="1" dirty="0" smtClean="0">
                <a:solidFill>
                  <a:srgbClr val="FFFF00"/>
                </a:solidFill>
              </a:rPr>
              <a:t> </a:t>
            </a:r>
            <a:r>
              <a:rPr lang="en-US" sz="2000" b="1" dirty="0" err="1" smtClean="0">
                <a:solidFill>
                  <a:srgbClr val="FFFF00"/>
                </a:solidFill>
              </a:rPr>
              <a:t>negativi</a:t>
            </a:r>
            <a:r>
              <a:rPr lang="en-US" sz="2000" b="1" dirty="0" smtClean="0">
                <a:solidFill>
                  <a:srgbClr val="FFFF00"/>
                </a:solidFill>
              </a:rPr>
              <a:t>: </a:t>
            </a:r>
            <a:r>
              <a:rPr lang="en-US" sz="2000" dirty="0" err="1" smtClean="0">
                <a:solidFill>
                  <a:srgbClr val="FFFF00"/>
                </a:solidFill>
              </a:rPr>
              <a:t>Paperon</a:t>
            </a:r>
            <a:r>
              <a:rPr lang="en-US" sz="2000" dirty="0" smtClean="0">
                <a:solidFill>
                  <a:srgbClr val="FFFF00"/>
                </a:solidFill>
              </a:rPr>
              <a:t> de’ </a:t>
            </a:r>
            <a:r>
              <a:rPr lang="en-US" sz="2000" dirty="0" err="1" smtClean="0">
                <a:solidFill>
                  <a:srgbClr val="FFFF00"/>
                </a:solidFill>
              </a:rPr>
              <a:t>Paperoni</a:t>
            </a:r>
            <a:r>
              <a:rPr lang="en-US" sz="2000" dirty="0" smtClean="0">
                <a:solidFill>
                  <a:srgbClr val="FFFF00"/>
                </a:solidFill>
              </a:rPr>
              <a:t>, </a:t>
            </a:r>
            <a:r>
              <a:rPr lang="en-US" sz="2000" dirty="0" err="1" smtClean="0">
                <a:solidFill>
                  <a:srgbClr val="FFFF00"/>
                </a:solidFill>
              </a:rPr>
              <a:t>il</a:t>
            </a:r>
            <a:r>
              <a:rPr lang="en-US" sz="2000" dirty="0" smtClean="0">
                <a:solidFill>
                  <a:srgbClr val="FFFF00"/>
                </a:solidFill>
              </a:rPr>
              <a:t> </a:t>
            </a:r>
            <a:r>
              <a:rPr lang="en-US" sz="2000" dirty="0" err="1" smtClean="0">
                <a:solidFill>
                  <a:srgbClr val="FFFF00"/>
                </a:solidFill>
              </a:rPr>
              <a:t>ricco</a:t>
            </a:r>
            <a:r>
              <a:rPr lang="en-US" sz="2000" dirty="0" smtClean="0">
                <a:solidFill>
                  <a:srgbClr val="FFFF00"/>
                </a:solidFill>
              </a:rPr>
              <a:t> </a:t>
            </a:r>
            <a:r>
              <a:rPr lang="en-US" sz="2000" dirty="0" err="1" smtClean="0">
                <a:solidFill>
                  <a:srgbClr val="FFFF00"/>
                </a:solidFill>
              </a:rPr>
              <a:t>di</a:t>
            </a:r>
            <a:r>
              <a:rPr lang="en-US" sz="2000" dirty="0" smtClean="0">
                <a:solidFill>
                  <a:srgbClr val="FFFF00"/>
                </a:solidFill>
              </a:rPr>
              <a:t> Walt Disney. </a:t>
            </a:r>
          </a:p>
          <a:p>
            <a:r>
              <a:rPr lang="en-US" sz="2000" dirty="0" smtClean="0">
                <a:solidFill>
                  <a:srgbClr val="FFFF00"/>
                </a:solidFill>
              </a:rPr>
              <a:t>Un </a:t>
            </a:r>
            <a:r>
              <a:rPr lang="en-US" sz="2000" dirty="0" err="1" smtClean="0">
                <a:solidFill>
                  <a:srgbClr val="FFFF00"/>
                </a:solidFill>
              </a:rPr>
              <a:t>giorno</a:t>
            </a:r>
            <a:r>
              <a:rPr lang="en-US" sz="2000" dirty="0" smtClean="0">
                <a:solidFill>
                  <a:srgbClr val="FFFF00"/>
                </a:solidFill>
              </a:rPr>
              <a:t> </a:t>
            </a:r>
            <a:r>
              <a:rPr lang="en-US" sz="2000" dirty="0" err="1" smtClean="0">
                <a:solidFill>
                  <a:srgbClr val="FFFF00"/>
                </a:solidFill>
              </a:rPr>
              <a:t>il</a:t>
            </a:r>
            <a:r>
              <a:rPr lang="en-US" sz="2000" dirty="0" smtClean="0">
                <a:solidFill>
                  <a:srgbClr val="FFFF00"/>
                </a:solidFill>
              </a:rPr>
              <a:t> </a:t>
            </a:r>
            <a:r>
              <a:rPr lang="en-US" sz="2000" dirty="0" err="1" smtClean="0">
                <a:solidFill>
                  <a:srgbClr val="FFFF00"/>
                </a:solidFill>
              </a:rPr>
              <a:t>suo</a:t>
            </a:r>
            <a:r>
              <a:rPr lang="en-US" sz="2000" dirty="0" smtClean="0">
                <a:solidFill>
                  <a:srgbClr val="FFFF00"/>
                </a:solidFill>
              </a:rPr>
              <a:t> </a:t>
            </a:r>
            <a:r>
              <a:rPr lang="en-US" sz="2000" dirty="0" err="1" smtClean="0">
                <a:solidFill>
                  <a:srgbClr val="FFFF00"/>
                </a:solidFill>
              </a:rPr>
              <a:t>nipote</a:t>
            </a:r>
            <a:r>
              <a:rPr lang="en-US" sz="2000" dirty="0" smtClean="0">
                <a:solidFill>
                  <a:srgbClr val="FFFF00"/>
                </a:solidFill>
              </a:rPr>
              <a:t> </a:t>
            </a:r>
            <a:r>
              <a:rPr lang="en-US" sz="2000" dirty="0" err="1" smtClean="0">
                <a:solidFill>
                  <a:srgbClr val="FFFF00"/>
                </a:solidFill>
              </a:rPr>
              <a:t>Paperino</a:t>
            </a:r>
            <a:r>
              <a:rPr lang="en-US" sz="2000" dirty="0" smtClean="0">
                <a:solidFill>
                  <a:srgbClr val="FFFF00"/>
                </a:solidFill>
              </a:rPr>
              <a:t>, </a:t>
            </a:r>
            <a:r>
              <a:rPr lang="en-US" sz="2000" dirty="0" err="1" smtClean="0">
                <a:solidFill>
                  <a:srgbClr val="FFFF00"/>
                </a:solidFill>
              </a:rPr>
              <a:t>sempre</a:t>
            </a:r>
            <a:r>
              <a:rPr lang="en-US" sz="2000" dirty="0" smtClean="0">
                <a:solidFill>
                  <a:srgbClr val="FFFF00"/>
                </a:solidFill>
              </a:rPr>
              <a:t> al </a:t>
            </a:r>
            <a:r>
              <a:rPr lang="en-US" sz="2000" dirty="0" err="1" smtClean="0">
                <a:solidFill>
                  <a:srgbClr val="FFFF00"/>
                </a:solidFill>
              </a:rPr>
              <a:t>verdi</a:t>
            </a:r>
            <a:r>
              <a:rPr lang="en-US" sz="2000" dirty="0" smtClean="0">
                <a:solidFill>
                  <a:srgbClr val="FFFF00"/>
                </a:solidFill>
              </a:rPr>
              <a:t>, </a:t>
            </a:r>
            <a:r>
              <a:rPr lang="en-US" sz="2000" dirty="0" err="1" smtClean="0">
                <a:solidFill>
                  <a:srgbClr val="FFFF00"/>
                </a:solidFill>
              </a:rPr>
              <a:t>gli</a:t>
            </a:r>
            <a:r>
              <a:rPr lang="en-US" sz="2000" dirty="0" smtClean="0">
                <a:solidFill>
                  <a:srgbClr val="FFFF00"/>
                </a:solidFill>
              </a:rPr>
              <a:t> </a:t>
            </a:r>
            <a:r>
              <a:rPr lang="en-US" sz="2000" dirty="0" err="1" smtClean="0">
                <a:solidFill>
                  <a:srgbClr val="FFFF00"/>
                </a:solidFill>
              </a:rPr>
              <a:t>chiede</a:t>
            </a:r>
            <a:r>
              <a:rPr lang="en-US" sz="2000" dirty="0" smtClean="0">
                <a:solidFill>
                  <a:srgbClr val="FFFF00"/>
                </a:solidFill>
              </a:rPr>
              <a:t> </a:t>
            </a:r>
            <a:r>
              <a:rPr lang="en-US" sz="2000" dirty="0" err="1" smtClean="0">
                <a:solidFill>
                  <a:srgbClr val="FFFF00"/>
                </a:solidFill>
              </a:rPr>
              <a:t>aiuto</a:t>
            </a:r>
            <a:r>
              <a:rPr lang="en-US" sz="2000" dirty="0" smtClean="0">
                <a:solidFill>
                  <a:srgbClr val="FFFF00"/>
                </a:solidFill>
              </a:rPr>
              <a:t>: “</a:t>
            </a:r>
            <a:r>
              <a:rPr lang="en-US" sz="2000" dirty="0" err="1" smtClean="0">
                <a:solidFill>
                  <a:srgbClr val="FFFF00"/>
                </a:solidFill>
              </a:rPr>
              <a:t>tu</a:t>
            </a:r>
            <a:r>
              <a:rPr lang="en-US" sz="2000" dirty="0" smtClean="0">
                <a:solidFill>
                  <a:srgbClr val="FFFF00"/>
                </a:solidFill>
              </a:rPr>
              <a:t> </a:t>
            </a:r>
            <a:r>
              <a:rPr lang="en-US" sz="2000" dirty="0" err="1" smtClean="0">
                <a:solidFill>
                  <a:srgbClr val="FFFF00"/>
                </a:solidFill>
              </a:rPr>
              <a:t>sei</a:t>
            </a:r>
            <a:r>
              <a:rPr lang="en-US" sz="2000" dirty="0" smtClean="0">
                <a:solidFill>
                  <a:srgbClr val="FFFF00"/>
                </a:solidFill>
              </a:rPr>
              <a:t> </a:t>
            </a:r>
            <a:r>
              <a:rPr lang="en-US" sz="2000" dirty="0" err="1" smtClean="0">
                <a:solidFill>
                  <a:srgbClr val="FFFF00"/>
                </a:solidFill>
              </a:rPr>
              <a:t>tanto</a:t>
            </a:r>
            <a:r>
              <a:rPr lang="en-US" sz="2000" dirty="0" smtClean="0">
                <a:solidFill>
                  <a:srgbClr val="FFFF00"/>
                </a:solidFill>
              </a:rPr>
              <a:t> </a:t>
            </a:r>
            <a:r>
              <a:rPr lang="en-US" sz="2000" dirty="0" err="1" smtClean="0">
                <a:solidFill>
                  <a:srgbClr val="FFFF00"/>
                </a:solidFill>
              </a:rPr>
              <a:t>ricco</a:t>
            </a:r>
            <a:r>
              <a:rPr lang="en-US" sz="2000" dirty="0" smtClean="0">
                <a:solidFill>
                  <a:srgbClr val="FFFF00"/>
                </a:solidFill>
              </a:rPr>
              <a:t>, </a:t>
            </a:r>
            <a:r>
              <a:rPr lang="en-US" sz="2000" dirty="0" err="1" smtClean="0">
                <a:solidFill>
                  <a:srgbClr val="FFFF00"/>
                </a:solidFill>
                <a:latin typeface="+mj-lt"/>
                <a:cs typeface="Arial" pitchFamily="34" charset="0"/>
              </a:rPr>
              <a:t>sii</a:t>
            </a:r>
            <a:r>
              <a:rPr lang="en-US" sz="2000" dirty="0" smtClean="0">
                <a:solidFill>
                  <a:srgbClr val="FFFF00"/>
                </a:solidFill>
              </a:rPr>
              <a:t> </a:t>
            </a:r>
            <a:r>
              <a:rPr lang="en-US" sz="2000" dirty="0" err="1" smtClean="0">
                <a:solidFill>
                  <a:srgbClr val="FFFF00"/>
                </a:solidFill>
              </a:rPr>
              <a:t>generoso</a:t>
            </a:r>
            <a:r>
              <a:rPr lang="en-US" sz="2000" dirty="0" smtClean="0">
                <a:solidFill>
                  <a:srgbClr val="FFFF00"/>
                </a:solidFill>
              </a:rPr>
              <a:t>”. E </a:t>
            </a:r>
            <a:r>
              <a:rPr lang="en-US" sz="2000" dirty="0" err="1" smtClean="0">
                <a:solidFill>
                  <a:srgbClr val="FFFF00"/>
                </a:solidFill>
              </a:rPr>
              <a:t>riceve</a:t>
            </a:r>
            <a:r>
              <a:rPr lang="en-US" sz="2000" dirty="0" smtClean="0">
                <a:solidFill>
                  <a:srgbClr val="FFFF00"/>
                </a:solidFill>
              </a:rPr>
              <a:t> come </a:t>
            </a:r>
            <a:r>
              <a:rPr lang="en-US" sz="2000" dirty="0" err="1" smtClean="0">
                <a:solidFill>
                  <a:srgbClr val="FFFF00"/>
                </a:solidFill>
              </a:rPr>
              <a:t>risposta</a:t>
            </a:r>
            <a:r>
              <a:rPr lang="en-US" sz="2000" dirty="0" smtClean="0">
                <a:solidFill>
                  <a:srgbClr val="FFFF00"/>
                </a:solidFill>
              </a:rPr>
              <a:t>: “ </a:t>
            </a:r>
            <a:r>
              <a:rPr lang="en-US" sz="2000" dirty="0" err="1" smtClean="0">
                <a:solidFill>
                  <a:srgbClr val="FFFF00"/>
                </a:solidFill>
              </a:rPr>
              <a:t>i</a:t>
            </a:r>
            <a:r>
              <a:rPr lang="en-US" sz="2000" dirty="0" smtClean="0">
                <a:solidFill>
                  <a:srgbClr val="FFFF00"/>
                </a:solidFill>
              </a:rPr>
              <a:t> </a:t>
            </a:r>
            <a:r>
              <a:rPr lang="en-US" sz="2000" dirty="0" err="1" smtClean="0">
                <a:solidFill>
                  <a:srgbClr val="FFFF00"/>
                </a:solidFill>
              </a:rPr>
              <a:t>ricchi</a:t>
            </a:r>
            <a:r>
              <a:rPr lang="en-US" sz="2000" dirty="0" smtClean="0">
                <a:solidFill>
                  <a:srgbClr val="FFFF00"/>
                </a:solidFill>
              </a:rPr>
              <a:t> non </a:t>
            </a:r>
            <a:r>
              <a:rPr lang="en-US" sz="2000" dirty="0" err="1" smtClean="0">
                <a:solidFill>
                  <a:srgbClr val="FFFF00"/>
                </a:solidFill>
              </a:rPr>
              <a:t>sono</a:t>
            </a:r>
            <a:r>
              <a:rPr lang="en-US" sz="2000" dirty="0" smtClean="0">
                <a:solidFill>
                  <a:srgbClr val="FFFF00"/>
                </a:solidFill>
              </a:rPr>
              <a:t> </a:t>
            </a:r>
            <a:r>
              <a:rPr lang="en-US" sz="2000" dirty="0" err="1" smtClean="0">
                <a:solidFill>
                  <a:srgbClr val="FFFF00"/>
                </a:solidFill>
              </a:rPr>
              <a:t>mai</a:t>
            </a:r>
            <a:r>
              <a:rPr lang="en-US" sz="2000" dirty="0" smtClean="0">
                <a:solidFill>
                  <a:srgbClr val="FFFF00"/>
                </a:solidFill>
              </a:rPr>
              <a:t> </a:t>
            </a:r>
            <a:r>
              <a:rPr lang="en-US" sz="2000" dirty="0" err="1" smtClean="0">
                <a:solidFill>
                  <a:srgbClr val="FFFF00"/>
                </a:solidFill>
              </a:rPr>
              <a:t>generosi</a:t>
            </a:r>
            <a:r>
              <a:rPr lang="en-US" sz="2000" dirty="0" smtClean="0">
                <a:solidFill>
                  <a:srgbClr val="FFFF00"/>
                </a:solidFill>
              </a:rPr>
              <a:t>. Se </a:t>
            </a:r>
            <a:r>
              <a:rPr lang="en-US" sz="2000" dirty="0" err="1" smtClean="0">
                <a:solidFill>
                  <a:srgbClr val="FFFF00"/>
                </a:solidFill>
              </a:rPr>
              <a:t>fossero</a:t>
            </a:r>
            <a:r>
              <a:rPr lang="en-US" sz="2000" dirty="0" smtClean="0">
                <a:solidFill>
                  <a:srgbClr val="FFFF00"/>
                </a:solidFill>
              </a:rPr>
              <a:t> </a:t>
            </a:r>
            <a:r>
              <a:rPr lang="en-US" sz="2000" dirty="0" err="1" smtClean="0">
                <a:solidFill>
                  <a:srgbClr val="FFFF00"/>
                </a:solidFill>
              </a:rPr>
              <a:t>generosi</a:t>
            </a:r>
            <a:r>
              <a:rPr lang="en-US" sz="2000" dirty="0" smtClean="0">
                <a:solidFill>
                  <a:srgbClr val="FFFF00"/>
                </a:solidFill>
              </a:rPr>
              <a:t> non </a:t>
            </a:r>
            <a:r>
              <a:rPr lang="en-US" sz="2000" dirty="0" err="1" smtClean="0">
                <a:solidFill>
                  <a:srgbClr val="FFFF00"/>
                </a:solidFill>
              </a:rPr>
              <a:t>sarebbero</a:t>
            </a:r>
            <a:r>
              <a:rPr lang="en-US" sz="2000" dirty="0" smtClean="0">
                <a:solidFill>
                  <a:srgbClr val="FFFF00"/>
                </a:solidFill>
              </a:rPr>
              <a:t> </a:t>
            </a:r>
            <a:r>
              <a:rPr lang="en-US" sz="2000" dirty="0" err="1" smtClean="0">
                <a:solidFill>
                  <a:srgbClr val="FFFF00"/>
                </a:solidFill>
              </a:rPr>
              <a:t>ricchi</a:t>
            </a:r>
            <a:r>
              <a:rPr lang="en-US" sz="2000" dirty="0" smtClean="0">
                <a:solidFill>
                  <a:srgbClr val="FFFF00"/>
                </a:solidFill>
              </a:rPr>
              <a:t>”. </a:t>
            </a:r>
            <a:endParaRPr lang="it-IT" sz="2000" dirty="0" smtClean="0">
              <a:solidFill>
                <a:srgbClr val="FFFF00"/>
              </a:solidFill>
            </a:endParaRPr>
          </a:p>
          <a:p>
            <a:r>
              <a:rPr lang="en-US" sz="2000" dirty="0" smtClean="0">
                <a:solidFill>
                  <a:srgbClr val="FFFF00"/>
                </a:solidFill>
              </a:rPr>
              <a:t> </a:t>
            </a:r>
            <a:endParaRPr lang="it-IT" sz="2000" dirty="0" smtClean="0">
              <a:solidFill>
                <a:srgbClr val="FFFF00"/>
              </a:solidFill>
            </a:endParaRPr>
          </a:p>
          <a:p>
            <a:r>
              <a:rPr lang="en-US" dirty="0" smtClean="0"/>
              <a:t> </a:t>
            </a:r>
            <a:endParaRPr lang="it-IT" dirty="0" smtClean="0"/>
          </a:p>
          <a:p>
            <a:r>
              <a:rPr lang="en-US" dirty="0" smtClean="0"/>
              <a:t> </a:t>
            </a:r>
            <a:endParaRPr lang="it-IT" dirty="0" smtClean="0"/>
          </a:p>
          <a:p>
            <a:r>
              <a:rPr lang="en-US" dirty="0" smtClean="0"/>
              <a:t> </a:t>
            </a:r>
            <a:endParaRPr lang="it-IT" dirty="0" smtClean="0"/>
          </a:p>
          <a:p>
            <a:endParaRPr lang="it-IT" dirty="0"/>
          </a:p>
        </p:txBody>
      </p:sp>
      <p:pic>
        <p:nvPicPr>
          <p:cNvPr id="3" name="Immagine 2" descr="perdolla.jpg"/>
          <p:cNvPicPr>
            <a:picLocks noChangeAspect="1"/>
          </p:cNvPicPr>
          <p:nvPr/>
        </p:nvPicPr>
        <p:blipFill>
          <a:blip r:embed="rId2" cstate="print"/>
          <a:stretch>
            <a:fillRect/>
          </a:stretch>
        </p:blipFill>
        <p:spPr>
          <a:xfrm>
            <a:off x="5072066" y="2857496"/>
            <a:ext cx="3474166" cy="3425234"/>
          </a:xfrm>
          <a:prstGeom prst="rect">
            <a:avLst/>
          </a:prstGeom>
        </p:spPr>
      </p:pic>
      <p:pic>
        <p:nvPicPr>
          <p:cNvPr id="4" name="Immagine 3" descr="paperone.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8596" y="2500306"/>
            <a:ext cx="4344836" cy="3979870"/>
          </a:xfrm>
          <a:prstGeom prst="rect">
            <a:avLst/>
          </a:prstGeom>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275</TotalTime>
  <Words>2605</Words>
  <Application>Microsoft Macintosh PowerPoint</Application>
  <PresentationFormat>Presentazione su schermo (4:3)</PresentationFormat>
  <Paragraphs>187</Paragraphs>
  <Slides>29</Slides>
  <Notes>0</Notes>
  <HiddenSlides>0</HiddenSlides>
  <MMClips>0</MMClips>
  <ScaleCrop>false</ScaleCrop>
  <HeadingPairs>
    <vt:vector size="4" baseType="variant">
      <vt:variant>
        <vt:lpstr>Tema</vt:lpstr>
      </vt:variant>
      <vt:variant>
        <vt:i4>1</vt:i4>
      </vt:variant>
      <vt:variant>
        <vt:lpstr>Titoli diapositive</vt:lpstr>
      </vt:variant>
      <vt:variant>
        <vt:i4>29</vt:i4>
      </vt:variant>
    </vt:vector>
  </HeadingPairs>
  <TitlesOfParts>
    <vt:vector size="30" baseType="lpstr">
      <vt:lpstr>Tema di Office</vt:lpstr>
      <vt:lpstr>I VIZI</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VIZI</dc:title>
  <dc:creator>Matt</dc:creator>
  <cp:lastModifiedBy>Agire</cp:lastModifiedBy>
  <cp:revision>35</cp:revision>
  <dcterms:created xsi:type="dcterms:W3CDTF">2013-07-12T11:38:30Z</dcterms:created>
  <dcterms:modified xsi:type="dcterms:W3CDTF">2016-11-29T10:48:13Z</dcterms:modified>
</cp:coreProperties>
</file>